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vml" ContentType="application/vnd.openxmlformats-officedocument.vmlDrawing"/>
  <Default Extension="avi" ContentType="video/x-msvide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55"/>
  </p:notesMasterIdLst>
  <p:handoutMasterIdLst>
    <p:handoutMasterId r:id="rId56"/>
  </p:handoutMasterIdLst>
  <p:sldIdLst>
    <p:sldId id="794" r:id="rId2"/>
    <p:sldId id="756" r:id="rId3"/>
    <p:sldId id="849" r:id="rId4"/>
    <p:sldId id="831" r:id="rId5"/>
    <p:sldId id="832" r:id="rId6"/>
    <p:sldId id="833" r:id="rId7"/>
    <p:sldId id="834" r:id="rId8"/>
    <p:sldId id="835" r:id="rId9"/>
    <p:sldId id="836" r:id="rId10"/>
    <p:sldId id="837" r:id="rId11"/>
    <p:sldId id="839" r:id="rId12"/>
    <p:sldId id="840" r:id="rId13"/>
    <p:sldId id="841" r:id="rId14"/>
    <p:sldId id="842" r:id="rId15"/>
    <p:sldId id="843" r:id="rId16"/>
    <p:sldId id="844" r:id="rId17"/>
    <p:sldId id="845" r:id="rId18"/>
    <p:sldId id="846" r:id="rId19"/>
    <p:sldId id="847" r:id="rId20"/>
    <p:sldId id="848" r:id="rId21"/>
    <p:sldId id="850" r:id="rId22"/>
    <p:sldId id="799" r:id="rId23"/>
    <p:sldId id="766" r:id="rId24"/>
    <p:sldId id="770" r:id="rId25"/>
    <p:sldId id="795" r:id="rId26"/>
    <p:sldId id="822" r:id="rId27"/>
    <p:sldId id="796" r:id="rId28"/>
    <p:sldId id="823" r:id="rId29"/>
    <p:sldId id="797" r:id="rId30"/>
    <p:sldId id="825" r:id="rId31"/>
    <p:sldId id="798" r:id="rId32"/>
    <p:sldId id="826" r:id="rId33"/>
    <p:sldId id="800" r:id="rId34"/>
    <p:sldId id="810" r:id="rId35"/>
    <p:sldId id="775" r:id="rId36"/>
    <p:sldId id="776" r:id="rId37"/>
    <p:sldId id="827" r:id="rId38"/>
    <p:sldId id="828" r:id="rId39"/>
    <p:sldId id="829" r:id="rId40"/>
    <p:sldId id="777" r:id="rId41"/>
    <p:sldId id="778" r:id="rId42"/>
    <p:sldId id="779" r:id="rId43"/>
    <p:sldId id="780" r:id="rId44"/>
    <p:sldId id="830" r:id="rId45"/>
    <p:sldId id="807" r:id="rId46"/>
    <p:sldId id="782" r:id="rId47"/>
    <p:sldId id="783" r:id="rId48"/>
    <p:sldId id="784" r:id="rId49"/>
    <p:sldId id="785" r:id="rId50"/>
    <p:sldId id="809" r:id="rId51"/>
    <p:sldId id="787" r:id="rId52"/>
    <p:sldId id="788" r:id="rId53"/>
    <p:sldId id="786" r:id="rId54"/>
  </p:sldIdLst>
  <p:sldSz cx="12192000" cy="6858000"/>
  <p:notesSz cx="7099300" cy="10234613"/>
  <p:custDataLst>
    <p:tags r:id="rId5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ECFF"/>
    <a:srgbClr val="3333FF"/>
    <a:srgbClr val="FFFF00"/>
    <a:srgbClr val="FF3300"/>
    <a:srgbClr val="CC00CC"/>
    <a:srgbClr val="FFCC00"/>
    <a:srgbClr val="FF9999"/>
    <a:srgbClr val="CC000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43" autoAdjust="0"/>
    <p:restoredTop sz="77607" autoAdjust="0"/>
  </p:normalViewPr>
  <p:slideViewPr>
    <p:cSldViewPr>
      <p:cViewPr>
        <p:scale>
          <a:sx n="204" d="100"/>
          <a:sy n="204" d="100"/>
        </p:scale>
        <p:origin x="2000" y="-1224"/>
      </p:cViewPr>
      <p:guideLst>
        <p:guide orient="horz" pos="2160"/>
        <p:guide pos="2880"/>
      </p:guideLst>
    </p:cSldViewPr>
  </p:slideViewPr>
  <p:outlineViewPr>
    <p:cViewPr>
      <p:scale>
        <a:sx n="33" d="100"/>
        <a:sy n="33" d="100"/>
      </p:scale>
      <p:origin x="0" y="0"/>
    </p:cViewPr>
  </p:outlineViewPr>
  <p:notesTextViewPr>
    <p:cViewPr>
      <p:scale>
        <a:sx n="65" d="100"/>
        <a:sy n="65" d="100"/>
      </p:scale>
      <p:origin x="0" y="0"/>
    </p:cViewPr>
  </p:notesTextViewPr>
  <p:sorterViewPr>
    <p:cViewPr>
      <p:scale>
        <a:sx n="100" d="100"/>
        <a:sy n="100" d="100"/>
      </p:scale>
      <p:origin x="0" y="36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tags" Target="tags/tag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67BAD947-BB31-456D-A2F8-2D0CBCE7256F}" type="slidenum">
              <a:rPr lang="en-US"/>
              <a:pPr>
                <a:defRPr/>
              </a:pPr>
              <a:t>‹#›</a:t>
            </a:fld>
            <a:endParaRPr lang="en-US"/>
          </a:p>
        </p:txBody>
      </p:sp>
    </p:spTree>
    <p:extLst>
      <p:ext uri="{BB962C8B-B14F-4D97-AF65-F5344CB8AC3E}">
        <p14:creationId xmlns:p14="http://schemas.microsoft.com/office/powerpoint/2010/main" val="2364371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07A86CA3-876B-4777-9BC7-218EB9075704}" type="slidenum">
              <a:rPr lang="en-US"/>
              <a:pPr>
                <a:defRPr/>
              </a:pPr>
              <a:t>‹#›</a:t>
            </a:fld>
            <a:endParaRPr lang="en-US"/>
          </a:p>
        </p:txBody>
      </p:sp>
    </p:spTree>
    <p:extLst>
      <p:ext uri="{BB962C8B-B14F-4D97-AF65-F5344CB8AC3E}">
        <p14:creationId xmlns:p14="http://schemas.microsoft.com/office/powerpoint/2010/main" val="25057213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and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a:t>
            </a:fld>
            <a:endParaRPr lang="en-US"/>
          </a:p>
        </p:txBody>
      </p:sp>
    </p:spTree>
    <p:extLst>
      <p:ext uri="{BB962C8B-B14F-4D97-AF65-F5344CB8AC3E}">
        <p14:creationId xmlns:p14="http://schemas.microsoft.com/office/powerpoint/2010/main" val="4115056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When we are updating</a:t>
            </a:r>
            <a:r>
              <a:rPr lang="en-US" baseline="0" dirty="0" smtClean="0"/>
              <a:t> our estimates of V via </a:t>
            </a:r>
            <a:r>
              <a:rPr lang="en-US" dirty="0" smtClean="0"/>
              <a:t>interpolation with alpha,</a:t>
            </a:r>
            <a:r>
              <a:rPr lang="en-US" baseline="0" dirty="0" smtClean="0"/>
              <a:t> we are taking an </a:t>
            </a:r>
            <a:r>
              <a:rPr lang="en-US" sz="1200" dirty="0" smtClean="0"/>
              <a:t>exponential moving average.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New things have more weight.</a:t>
            </a:r>
            <a:r>
              <a:rPr lang="en-US" sz="1200" baseline="0" dirty="0" smtClean="0"/>
              <a:t>  In the case where alpha=1, what happens?  New things have ALL of the weight.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If I unroll this, you can see that older things  have less value because of the </a:t>
            </a:r>
            <a:r>
              <a:rPr lang="en-US" sz="1200" baseline="0" dirty="0" err="1" smtClean="0"/>
              <a:t>exponention</a:t>
            </a:r>
            <a:r>
              <a:rPr lang="en-US" sz="1200" baseline="0" dirty="0" smtClean="0"/>
              <a:t>. 1-alpha is going to be is less than 1.  In previous time steps that means its raised to a power, and therefore the weight of the previous sample is much lower.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So we forget about the past.  But that’s OK.  Since the things that we were averaging is the instantaneous reward WHICH IS COMPLETELY CORRECT, and our estimate of the future reward WHICH WAS INITIALLY VERY BAD.  But as we update that estimate, it gets better and better. So it actually makes total sense that we want to give greater weight to more recent samples, since they are more accurate.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Decreasing the learning rate can lead to you to converge to the correct averages.  There’s an art to it.  We’ll come back to that later.</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12</a:t>
            </a:fld>
            <a:endParaRPr lang="en-US"/>
          </a:p>
        </p:txBody>
      </p:sp>
    </p:spTree>
    <p:extLst>
      <p:ext uri="{BB962C8B-B14F-4D97-AF65-F5344CB8AC3E}">
        <p14:creationId xmlns:p14="http://schemas.microsoft.com/office/powerpoint/2010/main" val="20282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through this on the board.</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13</a:t>
            </a:fld>
            <a:endParaRPr lang="en-US"/>
          </a:p>
        </p:txBody>
      </p:sp>
    </p:spTree>
    <p:extLst>
      <p:ext uri="{BB962C8B-B14F-4D97-AF65-F5344CB8AC3E}">
        <p14:creationId xmlns:p14="http://schemas.microsoft.com/office/powerpoint/2010/main" val="806986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Temporal Difference</a:t>
            </a:r>
            <a:r>
              <a:rPr lang="en-US" baseline="0" dirty="0" smtClean="0"/>
              <a:t> value learning </a:t>
            </a:r>
            <a:r>
              <a:rPr lang="en-US" dirty="0" smtClean="0"/>
              <a:t>is a model-free</a:t>
            </a:r>
            <a:r>
              <a:rPr lang="en-US" baseline="0" dirty="0" smtClean="0"/>
              <a:t> way of doing Bellman updates, in effect.   We’re able to do it without taking the transition function into account.  We just let the sample frequency do what we want to.</a:t>
            </a:r>
          </a:p>
          <a:p>
            <a:endParaRPr lang="en-US" baseline="0" dirty="0" smtClean="0"/>
          </a:p>
          <a:p>
            <a:r>
              <a:rPr lang="en-US" baseline="0" dirty="0" smtClean="0"/>
              <a:t>However, this is not going to work for the case of Active Reinforcement Learning, where we want to both run a policy and update it by transforming it into a new policy.  Why is that?  Well, what have we got?  We’ve got a big table telling us for every state what its value is, that’ is a big table with V(s) values.  The problem is that if we want to turn the values into a new policy, which is hopefully better than the old one, we’re in trouble.  We know how to do that by doing 1-step of </a:t>
            </a:r>
            <a:r>
              <a:rPr lang="en-US" baseline="0" dirty="0" err="1" smtClean="0"/>
              <a:t>expectimax</a:t>
            </a:r>
            <a:r>
              <a:rPr lang="en-US" baseline="0" dirty="0" smtClean="0"/>
              <a:t>.  But the problem is that requires the Transition function estimates as well. </a:t>
            </a:r>
          </a:p>
          <a:p>
            <a:endParaRPr lang="en-US" baseline="0" dirty="0" smtClean="0"/>
          </a:p>
          <a:p>
            <a:r>
              <a:rPr lang="en-US" baseline="0" dirty="0" smtClean="0"/>
              <a:t>So, the new idea that we’re going to explore is learning Q-values instead of values. This is a crucial concept in reinforcement learning.  Learning Q-values makes action selection into a model-free process as well.  We  just look at the Q-values and pick whichever one is best.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14</a:t>
            </a:fld>
            <a:endParaRPr lang="en-US"/>
          </a:p>
        </p:txBody>
      </p:sp>
    </p:spTree>
    <p:extLst>
      <p:ext uri="{BB962C8B-B14F-4D97-AF65-F5344CB8AC3E}">
        <p14:creationId xmlns:p14="http://schemas.microsoft.com/office/powerpoint/2010/main" val="521698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active</a:t>
            </a:r>
            <a:r>
              <a:rPr lang="en-US" baseline="0" dirty="0" smtClean="0"/>
              <a:t> reinforcement learning, you have to try things.  Even if they turn out to be bad.  You probably won’t try it again, but you’ve learned.  This is a notion called regret.  We’ll learn more about that later.</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15</a:t>
            </a:fld>
            <a:endParaRPr lang="en-US"/>
          </a:p>
        </p:txBody>
      </p:sp>
    </p:spTree>
    <p:extLst>
      <p:ext uri="{BB962C8B-B14F-4D97-AF65-F5344CB8AC3E}">
        <p14:creationId xmlns:p14="http://schemas.microsoft.com/office/powerpoint/2010/main" val="135160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Previously we were talking about passive reinforcement learning, where the agent followed a fixed policy.  In full reinforcement learning, we want the agent to be able to select its own policy, and hopefully converge towards an optimal policy.  </a:t>
            </a:r>
          </a:p>
          <a:p>
            <a:r>
              <a:rPr lang="en-US" baseline="0" dirty="0" smtClean="0"/>
              <a:t>We still don’t know the probabilities or the rewards.  But we can pick it out now.</a:t>
            </a:r>
          </a:p>
          <a:p>
            <a:endParaRPr lang="en-US" baseline="0" dirty="0" smtClean="0"/>
          </a:p>
          <a:p>
            <a:r>
              <a:rPr lang="en-US" baseline="0" dirty="0" smtClean="0"/>
              <a:t>So, we’re going to let the learner start to make choices instead of following a fixed policy.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16</a:t>
            </a:fld>
            <a:endParaRPr lang="en-US"/>
          </a:p>
        </p:txBody>
      </p:sp>
    </p:spTree>
    <p:extLst>
      <p:ext uri="{BB962C8B-B14F-4D97-AF65-F5344CB8AC3E}">
        <p14:creationId xmlns:p14="http://schemas.microsoft.com/office/powerpoint/2010/main" val="88676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a:t>
            </a:r>
            <a:r>
              <a:rPr lang="en-US" baseline="0" dirty="0" smtClean="0"/>
              <a:t> detour back to the algorithm that we had for finding optimal values.</a:t>
            </a:r>
          </a:p>
          <a:p>
            <a:r>
              <a:rPr lang="en-US" baseline="0" dirty="0" smtClean="0"/>
              <a:t>We had value iteration.  It started  with a vector of zeros, and then computed new approximations to the values, which converged to the optimal values. </a:t>
            </a:r>
          </a:p>
          <a:p>
            <a:r>
              <a:rPr lang="en-US" baseline="0" dirty="0" smtClean="0"/>
              <a:t>How did that work? What we would do is take our current values,  (</a:t>
            </a:r>
            <a:r>
              <a:rPr lang="en-US" baseline="0" dirty="0" err="1" smtClean="0"/>
              <a:t>V_k</a:t>
            </a:r>
            <a:r>
              <a:rPr lang="en-US" baseline="0" dirty="0" smtClean="0"/>
              <a:t>) and do a layer of </a:t>
            </a:r>
            <a:r>
              <a:rPr lang="en-US" baseline="0" dirty="0" err="1" smtClean="0"/>
              <a:t>expectimax</a:t>
            </a:r>
            <a:r>
              <a:rPr lang="en-US" baseline="0" dirty="0" smtClean="0"/>
              <a:t>, taking those into account.  Then we compute the utility of the </a:t>
            </a:r>
            <a:r>
              <a:rPr lang="en-US" baseline="0" dirty="0" err="1" smtClean="0"/>
              <a:t>instanteous</a:t>
            </a:r>
            <a:r>
              <a:rPr lang="en-US" baseline="0" dirty="0" smtClean="0"/>
              <a:t> reward plus our </a:t>
            </a:r>
            <a:r>
              <a:rPr lang="en-US" baseline="0" dirty="0" err="1" smtClean="0"/>
              <a:t>V_k</a:t>
            </a:r>
            <a:r>
              <a:rPr lang="en-US" baseline="0" dirty="0" smtClean="0"/>
              <a:t> future reward estimate.  Then we weight it appropriately.</a:t>
            </a:r>
          </a:p>
          <a:p>
            <a:endParaRPr lang="en-US" baseline="0" dirty="0" smtClean="0"/>
          </a:p>
          <a:p>
            <a:r>
              <a:rPr lang="en-US" baseline="0" dirty="0" smtClean="0"/>
              <a:t>We can’t do this with a sample.  Why not. The only thing we can do with samples is compute averages of things, and this is not an average. Why isn’t this an average?  It’s because of the max.  We don’t know of a way of using samples to maximize. </a:t>
            </a:r>
            <a:endParaRPr lang="en-US" baseline="0" dirty="0" smtClean="0"/>
          </a:p>
          <a:p>
            <a:endParaRPr lang="en-US" baseline="0" dirty="0" smtClean="0"/>
          </a:p>
          <a:p>
            <a:r>
              <a:rPr lang="en-US" baseline="0" dirty="0" smtClean="0"/>
              <a:t>The big breakthrough </a:t>
            </a:r>
            <a:r>
              <a:rPr lang="mr-IN" baseline="0" dirty="0" smtClean="0"/>
              <a:t>–</a:t>
            </a:r>
            <a:r>
              <a:rPr lang="en-US" baseline="0" dirty="0" smtClean="0"/>
              <a:t> probably the biggest breakthrough in reinforcement learning in a decade, was to shift down the tree by half a layer.  Then we can write down a version of Value Iteration that works with Q-values.  </a:t>
            </a:r>
          </a:p>
          <a:p>
            <a:endParaRPr lang="en-US" baseline="0" dirty="0" smtClean="0"/>
          </a:p>
          <a:p>
            <a:r>
              <a:rPr lang="en-US" baseline="0" dirty="0" smtClean="0"/>
              <a:t>So let’s think about what that would be.  Let’s think about starting for Q-values at some depth k.  If we had Q_k+1(s, a).</a:t>
            </a:r>
            <a:r>
              <a:rPr lang="en-US" baseline="0" dirty="0"/>
              <a:t> </a:t>
            </a:r>
            <a:r>
              <a:rPr lang="en-US" baseline="0" dirty="0" smtClean="0"/>
              <a:t>  SO here it is.  It’s almost like the other equations, but it’s shifted by half a layer.  The critical difference is that with this equation, the thing in front is an average.  We can do this with sampling. </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17</a:t>
            </a:fld>
            <a:endParaRPr lang="en-US"/>
          </a:p>
        </p:txBody>
      </p:sp>
    </p:spTree>
    <p:extLst>
      <p:ext uri="{BB962C8B-B14F-4D97-AF65-F5344CB8AC3E}">
        <p14:creationId xmlns:p14="http://schemas.microsoft.com/office/powerpoint/2010/main" val="1194454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Q-learning, we’re going to replace the Q-value with a one-step look ahead sample.</a:t>
            </a:r>
          </a:p>
          <a:p>
            <a:r>
              <a:rPr lang="en-US" dirty="0" smtClean="0"/>
              <a:t>This will allow us to do it as we go, and therefore do active Reinforcement</a:t>
            </a:r>
            <a:r>
              <a:rPr lang="en-US" baseline="0" dirty="0" smtClean="0"/>
              <a:t> Learning without having a model.</a:t>
            </a:r>
          </a:p>
          <a:p>
            <a:r>
              <a:rPr lang="en-US" dirty="0" smtClean="0"/>
              <a:t>Every</a:t>
            </a:r>
            <a:r>
              <a:rPr lang="en-US" baseline="0" dirty="0" smtClean="0"/>
              <a:t> time we are in a state S, we’ll take an action A.  We’ll learn how good S A is.</a:t>
            </a:r>
          </a:p>
          <a:p>
            <a:r>
              <a:rPr lang="en-US" baseline="0" dirty="0" smtClean="0"/>
              <a:t>We’ll maintain a table that looks like this.</a:t>
            </a:r>
          </a:p>
          <a:p>
            <a:endParaRPr lang="en-US" baseline="0" dirty="0" smtClean="0"/>
          </a:p>
          <a:p>
            <a:r>
              <a:rPr lang="en-US" baseline="0" dirty="0" smtClean="0"/>
              <a:t>We’re in S, we do A, and we get a sample (s, a, s’, r).  That tells us something about the world.</a:t>
            </a:r>
          </a:p>
          <a:p>
            <a:endParaRPr lang="en-US" baseline="0" dirty="0" smtClean="0"/>
          </a:p>
          <a:p>
            <a:r>
              <a:rPr lang="en-US" baseline="0" dirty="0" smtClean="0"/>
              <a:t>Sample tells us the instantaneous reward, R(s, a, s’), plus the old estimate of Q(s’, a’) – discounted by gamma.</a:t>
            </a:r>
          </a:p>
          <a:p>
            <a:endParaRPr lang="en-US" baseline="0" dirty="0" smtClean="0"/>
          </a:p>
          <a:p>
            <a:r>
              <a:rPr lang="en-US" baseline="0" dirty="0" smtClean="0"/>
              <a:t>We can incorporate this into a running average like this: </a:t>
            </a:r>
          </a:p>
          <a:p>
            <a:r>
              <a:rPr lang="en-US" baseline="0" dirty="0" smtClean="0"/>
              <a:t>(Write the equation).    </a:t>
            </a:r>
          </a:p>
          <a:p>
            <a:r>
              <a:rPr lang="en-US" baseline="0" dirty="0" smtClean="0"/>
              <a:t>This is q-learning.  It is awesome.</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18</a:t>
            </a:fld>
            <a:endParaRPr lang="en-US"/>
          </a:p>
        </p:txBody>
      </p:sp>
    </p:spTree>
    <p:extLst>
      <p:ext uri="{BB962C8B-B14F-4D97-AF65-F5344CB8AC3E}">
        <p14:creationId xmlns:p14="http://schemas.microsoft.com/office/powerpoint/2010/main" val="253044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Here’s a demo of how it works.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19</a:t>
            </a:fld>
            <a:endParaRPr lang="en-US"/>
          </a:p>
        </p:txBody>
      </p:sp>
    </p:spTree>
    <p:extLst>
      <p:ext uri="{BB962C8B-B14F-4D97-AF65-F5344CB8AC3E}">
        <p14:creationId xmlns:p14="http://schemas.microsoft.com/office/powerpoint/2010/main" val="1630519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sz="1200" baseline="0" dirty="0" smtClean="0">
              <a:solidFill>
                <a:srgbClr val="C00000"/>
              </a:solidFill>
            </a:endParaRP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20</a:t>
            </a:fld>
            <a:endParaRPr lang="en-US"/>
          </a:p>
        </p:txBody>
      </p:sp>
    </p:spTree>
    <p:extLst>
      <p:ext uri="{BB962C8B-B14F-4D97-AF65-F5344CB8AC3E}">
        <p14:creationId xmlns:p14="http://schemas.microsoft.com/office/powerpoint/2010/main" val="1878542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38113" y="768350"/>
            <a:ext cx="6823075" cy="3838575"/>
          </a:xfrm>
          <a:ln/>
        </p:spPr>
      </p:sp>
      <p:sp>
        <p:nvSpPr>
          <p:cNvPr id="52227" name="Notes Placeholder 2"/>
          <p:cNvSpPr>
            <a:spLocks noGrp="1"/>
          </p:cNvSpPr>
          <p:nvPr>
            <p:ph type="body" idx="1"/>
          </p:nvPr>
        </p:nvSpPr>
        <p:spPr>
          <a:noFill/>
          <a:ln/>
        </p:spPr>
        <p:txBody>
          <a:bodyPr/>
          <a:lstStyle/>
          <a:p>
            <a:r>
              <a:rPr lang="en-US" dirty="0" smtClean="0"/>
              <a:t>By now, you’ve seen a lot of things that qualify as Bellman equations.</a:t>
            </a:r>
            <a:r>
              <a:rPr lang="en-US" baseline="0" dirty="0" smtClean="0"/>
              <a:t>  Equations that relate the value one state to the value one state later, after one action. </a:t>
            </a:r>
          </a:p>
          <a:p>
            <a:r>
              <a:rPr lang="en-US" baseline="0" dirty="0" smtClean="0"/>
              <a:t>You’ve seen q-values in term of q-values.  You’ve seen some with </a:t>
            </a:r>
            <a:r>
              <a:rPr lang="en-US" baseline="0" dirty="0" err="1" smtClean="0"/>
              <a:t>pis</a:t>
            </a:r>
            <a:r>
              <a:rPr lang="en-US" baseline="0" dirty="0" smtClean="0"/>
              <a:t>, and some with stars.  By now, you may in </a:t>
            </a:r>
            <a:r>
              <a:rPr lang="en-US" dirty="0" smtClean="0"/>
              <a:t>Bellman equation</a:t>
            </a:r>
            <a:r>
              <a:rPr lang="en-US" baseline="0" dirty="0" smtClean="0"/>
              <a:t> overload. </a:t>
            </a:r>
          </a:p>
          <a:p>
            <a:endParaRPr lang="en-US" baseline="0" dirty="0" smtClean="0"/>
          </a:p>
          <a:p>
            <a:r>
              <a:rPr lang="en-US" baseline="0" dirty="0" smtClean="0"/>
              <a:t> All these things, when you aren’t use to them, look the same.  And the good news, is that when you are used to them, they still all look the same.  They’re all just </a:t>
            </a:r>
            <a:r>
              <a:rPr lang="en-US" baseline="0" dirty="0" err="1" smtClean="0"/>
              <a:t>expeictmax</a:t>
            </a:r>
            <a:r>
              <a:rPr lang="en-US" baseline="0" dirty="0" smtClean="0"/>
              <a:t> written out in different ways.  There’s a max when I’m acting optimally.  Sometimes there’s a pi when I’m fixed to a policy. Anything we can do with values, we can do either with values or q-values since it’s just a matter of where we start our recurrence in </a:t>
            </a:r>
            <a:r>
              <a:rPr lang="en-US" baseline="0" dirty="0" err="1" smtClean="0"/>
              <a:t>expectimax</a:t>
            </a:r>
            <a:r>
              <a:rPr lang="en-US" baseline="0" dirty="0" smtClean="0"/>
              <a:t>.  Do I start at a state, which evaluates a state, or a q-state which evaluates an action? </a:t>
            </a:r>
          </a:p>
          <a:p>
            <a:endParaRPr lang="en-US" baseline="0" dirty="0" smtClean="0"/>
          </a:p>
          <a:p>
            <a:r>
              <a:rPr lang="en-US" baseline="0" dirty="0" smtClean="0"/>
              <a:t>For MDPs, we know the probabilities, so we can compute the solutions online.  For reinforcement learning, we don’t know the value, so that requires new ways of solving the problem.  We’re going to dive into q-learning now.</a:t>
            </a:r>
          </a:p>
        </p:txBody>
      </p:sp>
      <p:sp>
        <p:nvSpPr>
          <p:cNvPr id="52228" name="Slide Number Placeholder 3"/>
          <p:cNvSpPr>
            <a:spLocks noGrp="1"/>
          </p:cNvSpPr>
          <p:nvPr>
            <p:ph type="sldNum" sz="quarter" idx="5"/>
          </p:nvPr>
        </p:nvSpPr>
        <p:spPr>
          <a:noFill/>
        </p:spPr>
        <p:txBody>
          <a:bodyPr/>
          <a:lstStyle/>
          <a:p>
            <a:fld id="{4B44AFB6-BBB0-4A1F-B30B-98094C83B369}" type="slidenum">
              <a:rPr lang="en-US" smtClean="0"/>
              <a:pPr/>
              <a:t>22</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a:t>
            </a:fld>
            <a:endParaRPr lang="en-US"/>
          </a:p>
        </p:txBody>
      </p:sp>
    </p:spTree>
    <p:extLst>
      <p:ext uri="{BB962C8B-B14F-4D97-AF65-F5344CB8AC3E}">
        <p14:creationId xmlns:p14="http://schemas.microsoft.com/office/powerpoint/2010/main" val="5657306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model free learning</a:t>
            </a:r>
            <a:r>
              <a:rPr lang="en-US" baseline="0" dirty="0" smtClean="0"/>
              <a:t> mean?  The agent experiences the world through a stream of transitions that form episodes. For example, you start in state S, you take an action (forget for a second where we know to take that action), then you land in state s’ you take action a’, you end in state s’’.</a:t>
            </a:r>
          </a:p>
          <a:p>
            <a:endParaRPr lang="en-US" baseline="0" dirty="0" smtClean="0"/>
          </a:p>
          <a:p>
            <a:r>
              <a:rPr lang="en-US" baseline="0" dirty="0" smtClean="0"/>
              <a:t>Every transition is going to cause you to learn about the world, and improve the world.  Over time these updates will mimic Bellman updates.</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23</a:t>
            </a:fld>
            <a:endParaRPr lang="en-US"/>
          </a:p>
        </p:txBody>
      </p:sp>
    </p:spTree>
    <p:extLst>
      <p:ext uri="{BB962C8B-B14F-4D97-AF65-F5344CB8AC3E}">
        <p14:creationId xmlns:p14="http://schemas.microsoft.com/office/powerpoint/2010/main" val="1533641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were held back for decades by staring at value updates.  In short,</a:t>
            </a:r>
            <a:r>
              <a:rPr lang="en-US" baseline="0" dirty="0" smtClean="0"/>
              <a:t> the problem was that they require first doing a max, and we can’t compute that by sampling.</a:t>
            </a:r>
          </a:p>
          <a:p>
            <a:endParaRPr lang="en-US" dirty="0" smtClean="0"/>
          </a:p>
          <a:p>
            <a:r>
              <a:rPr lang="en-US" dirty="0" smtClean="0"/>
              <a:t>Bye we shouldn’t really be evaluating values anyway.  We should be evaluating actions. The value of an action is its Q-value.</a:t>
            </a:r>
            <a:r>
              <a:rPr lang="en-US" baseline="0" dirty="0" smtClean="0"/>
              <a:t> </a:t>
            </a:r>
          </a:p>
          <a:p>
            <a:endParaRPr lang="en-US" baseline="0" dirty="0" smtClean="0"/>
          </a:p>
          <a:p>
            <a:r>
              <a:rPr lang="en-US" baseline="0" dirty="0" smtClean="0"/>
              <a:t>So here’s how that works.  In this case it’s q-value iteration.  If we knew the MDP, we would do it like in equation 1.  Now instead of having a max on the outside, we have an average.  We know how to do that with sampling.  Here’s how</a:t>
            </a:r>
            <a:r>
              <a:rPr lang="mr-IN" baseline="0" dirty="0" smtClean="0"/>
              <a:t>…</a:t>
            </a:r>
            <a:r>
              <a:rPr lang="en-US" baseline="0" dirty="0" smtClean="0"/>
              <a:t>.</a:t>
            </a:r>
          </a:p>
          <a:p>
            <a:endParaRPr lang="en-US" dirty="0" smtClean="0"/>
          </a:p>
          <a:p>
            <a:r>
              <a:rPr lang="en-US" dirty="0" smtClean="0"/>
              <a:t>On the basis of one sample, what can</a:t>
            </a:r>
            <a:r>
              <a:rPr lang="en-US" baseline="0" dirty="0" smtClean="0"/>
              <a:t> we </a:t>
            </a:r>
            <a:r>
              <a:rPr lang="en-US" baseline="0" dirty="0" err="1" smtClean="0"/>
              <a:t>conculde</a:t>
            </a:r>
            <a:r>
              <a:rPr lang="en-US" baseline="0" dirty="0" smtClean="0"/>
              <a:t> about the Q-state, &lt;s, a&gt;.  We’ve got a reward r, plus the maximum of the future actions, since we assume we’ll continue to act </a:t>
            </a:r>
            <a:r>
              <a:rPr lang="en-US" baseline="0" dirty="0" err="1" smtClean="0"/>
              <a:t>soptimally</a:t>
            </a:r>
            <a:r>
              <a:rPr lang="en-US" baseline="0" dirty="0" smtClean="0"/>
              <a:t>.  </a:t>
            </a:r>
          </a:p>
          <a:p>
            <a:endParaRPr lang="en-US" baseline="0" dirty="0" smtClean="0"/>
          </a:p>
          <a:p>
            <a:r>
              <a:rPr lang="en-US" baseline="0" dirty="0" smtClean="0"/>
              <a:t>We keep a running average.  It constantly maintains Q(s, a).  Every time we receive an </a:t>
            </a:r>
            <a:r>
              <a:rPr lang="en-US" baseline="0" dirty="0" err="1" smtClean="0"/>
              <a:t>instaneous</a:t>
            </a:r>
            <a:r>
              <a:rPr lang="en-US" baseline="0" dirty="0" smtClean="0"/>
              <a:t> sample, we fold it in with weight 1-alpha.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24</a:t>
            </a:fld>
            <a:endParaRPr lang="en-US"/>
          </a:p>
        </p:txBody>
      </p:sp>
    </p:spTree>
    <p:extLst>
      <p:ext uri="{BB962C8B-B14F-4D97-AF65-F5344CB8AC3E}">
        <p14:creationId xmlns:p14="http://schemas.microsoft.com/office/powerpoint/2010/main" val="1949484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25</a:t>
            </a:fld>
            <a:endParaRPr lang="en-US"/>
          </a:p>
        </p:txBody>
      </p:sp>
    </p:spTree>
    <p:extLst>
      <p:ext uri="{BB962C8B-B14F-4D97-AF65-F5344CB8AC3E}">
        <p14:creationId xmlns:p14="http://schemas.microsoft.com/office/powerpoint/2010/main" val="2072749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demo that will automatically run q-learning</a:t>
            </a:r>
            <a:r>
              <a:rPr lang="en-US" baseline="0" dirty="0" smtClean="0"/>
              <a:t> instead of stepping through it.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26</a:t>
            </a:fld>
            <a:endParaRPr lang="en-US"/>
          </a:p>
        </p:txBody>
      </p:sp>
    </p:spTree>
    <p:extLst>
      <p:ext uri="{BB962C8B-B14F-4D97-AF65-F5344CB8AC3E}">
        <p14:creationId xmlns:p14="http://schemas.microsoft.com/office/powerpoint/2010/main" val="1535356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q-learning require in order for us to learn an optimal policy.</a:t>
            </a:r>
          </a:p>
          <a:p>
            <a:r>
              <a:rPr lang="en-US" dirty="0" smtClean="0"/>
              <a:t>It requires that you explore enough,. </a:t>
            </a:r>
          </a:p>
          <a:p>
            <a:r>
              <a:rPr lang="en-US" dirty="0" smtClean="0"/>
              <a:t>One</a:t>
            </a:r>
            <a:r>
              <a:rPr lang="en-US" baseline="0" dirty="0" smtClean="0"/>
              <a:t> of the most important things in reinforcement learning is an inevitable trade off between exploration and exploitation.</a:t>
            </a:r>
          </a:p>
          <a:p>
            <a:r>
              <a:rPr lang="en-US" baseline="0" dirty="0" smtClean="0"/>
              <a:t>You have to try some stuff.  You have to make some mistakes.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27</a:t>
            </a:fld>
            <a:endParaRPr lang="en-US"/>
          </a:p>
        </p:txBody>
      </p:sp>
    </p:spTree>
    <p:extLst>
      <p:ext uri="{BB962C8B-B14F-4D97-AF65-F5344CB8AC3E}">
        <p14:creationId xmlns:p14="http://schemas.microsoft.com/office/powerpoint/2010/main" val="189961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29</a:t>
            </a:fld>
            <a:endParaRPr lang="en-US"/>
          </a:p>
        </p:txBody>
      </p:sp>
    </p:spTree>
    <p:extLst>
      <p:ext uri="{BB962C8B-B14F-4D97-AF65-F5344CB8AC3E}">
        <p14:creationId xmlns:p14="http://schemas.microsoft.com/office/powerpoint/2010/main" val="1260820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 decreases over time as we increase the number of</a:t>
            </a:r>
            <a:r>
              <a:rPr lang="en-US" baseline="0" dirty="0" smtClean="0"/>
              <a:t> samples.</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31</a:t>
            </a:fld>
            <a:endParaRPr lang="en-US"/>
          </a:p>
        </p:txBody>
      </p:sp>
    </p:spTree>
    <p:extLst>
      <p:ext uri="{BB962C8B-B14F-4D97-AF65-F5344CB8AC3E}">
        <p14:creationId xmlns:p14="http://schemas.microsoft.com/office/powerpoint/2010/main" val="828823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46</a:t>
            </a:fld>
            <a:endParaRPr lang="en-US" smtClean="0">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smtClean="0">
                <a:latin typeface="Arial" charset="0"/>
              </a:rPr>
              <a:t>Figure 1: scatter(1:20,10+(1:20)+2*randn(1,20),'k','filled'); a=axis; a(3)=0; axis(a);</a:t>
            </a:r>
          </a:p>
          <a:p>
            <a:endParaRPr lang="en-US"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47</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smtClean="0">
                <a:latin typeface="Arial" charset="0"/>
              </a:rPr>
              <a:t>Figure 1: scatter(1:20,10+(1:20)+2*randn(1,20),'k','filled'); a=axis; a(3)=0; axis(a);</a:t>
            </a:r>
          </a:p>
          <a:p>
            <a:endParaRPr 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800" b="0" i="0" u="none" strike="noStrike" kern="1200" dirty="0" smtClean="0">
                <a:solidFill>
                  <a:schemeClr val="tx1"/>
                </a:solidFill>
                <a:effectLst/>
                <a:latin typeface="Arial" pitchFamily="34" charset="0"/>
                <a:ea typeface="+mn-ea"/>
                <a:cs typeface="+mn-cs"/>
              </a:rPr>
              <a:t>When we left of last time we were starting</a:t>
            </a:r>
            <a:r>
              <a:rPr lang="en-US" sz="1800" b="0" i="0" u="none" strike="noStrike" kern="1200" baseline="0" dirty="0" smtClean="0">
                <a:solidFill>
                  <a:schemeClr val="tx1"/>
                </a:solidFill>
                <a:effectLst/>
                <a:latin typeface="Arial" pitchFamily="34" charset="0"/>
                <a:ea typeface="+mn-ea"/>
                <a:cs typeface="+mn-cs"/>
              </a:rPr>
              <a:t> to talk about </a:t>
            </a:r>
            <a:r>
              <a:rPr lang="en-US" sz="1800" b="0" i="0" u="none" strike="noStrike" kern="1200" dirty="0" smtClean="0">
                <a:solidFill>
                  <a:schemeClr val="tx1"/>
                </a:solidFill>
                <a:effectLst/>
                <a:latin typeface="Arial" pitchFamily="34" charset="0"/>
                <a:ea typeface="+mn-ea"/>
                <a:cs typeface="+mn-cs"/>
              </a:rPr>
              <a:t>model free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learning.</a:t>
            </a:r>
          </a:p>
          <a:p>
            <a:r>
              <a:rPr lang="en-US" sz="1800" b="0" i="0" u="none" strike="noStrike" kern="1200" dirty="0" smtClean="0">
                <a:solidFill>
                  <a:schemeClr val="tx1"/>
                </a:solidFill>
                <a:effectLst/>
                <a:latin typeface="Arial" pitchFamily="34" charset="0"/>
                <a:ea typeface="+mn-ea"/>
                <a:cs typeface="+mn-cs"/>
              </a:rPr>
              <a:t>In model free learning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don't construct a model of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a:t>
            </a:r>
          </a:p>
          <a:p>
            <a:r>
              <a:rPr lang="en-US" sz="1800" b="0" i="0" u="none" strike="noStrike" kern="1200" dirty="0" smtClean="0">
                <a:solidFill>
                  <a:schemeClr val="tx1"/>
                </a:solidFill>
                <a:effectLst/>
                <a:latin typeface="Arial" pitchFamily="34" charset="0"/>
                <a:ea typeface="+mn-ea"/>
                <a:cs typeface="+mn-cs"/>
              </a:rPr>
              <a:t>Instead, we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take actions and every time we take an</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action we compare what we thought was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going to happen to what actually did happen</a:t>
            </a:r>
            <a:r>
              <a:rPr lang="en-US" sz="1800" b="0" i="0" u="none" strike="noStrike" kern="1200" baseline="0" dirty="0" smtClean="0">
                <a:solidFill>
                  <a:schemeClr val="tx1"/>
                </a:solidFill>
                <a:effectLst/>
                <a:latin typeface="Arial" pitchFamily="34" charset="0"/>
                <a:ea typeface="+mn-ea"/>
                <a:cs typeface="+mn-cs"/>
              </a:rPr>
              <a:t>.</a:t>
            </a:r>
          </a:p>
          <a:p>
            <a:r>
              <a:rPr lang="en-US" sz="1800" b="0" i="0" u="none" strike="noStrike" kern="1200" dirty="0" smtClean="0">
                <a:solidFill>
                  <a:schemeClr val="tx1"/>
                </a:solidFill>
                <a:effectLst/>
                <a:latin typeface="Arial" pitchFamily="34" charset="0"/>
                <a:ea typeface="+mn-ea"/>
                <a:cs typeface="+mn-cs"/>
              </a:rPr>
              <a:t>Whenever something is better or</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worse than what we expected we adjust</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our values up and down.</a:t>
            </a:r>
          </a:p>
          <a:p>
            <a:r>
              <a:rPr lang="en-US" sz="1800" b="0" i="0" u="none" strike="noStrike" kern="1200" dirty="0" smtClean="0">
                <a:solidFill>
                  <a:schemeClr val="tx1"/>
                </a:solidFill>
                <a:effectLst/>
                <a:latin typeface="Arial" pitchFamily="34" charset="0"/>
                <a:ea typeface="+mn-ea"/>
                <a:cs typeface="+mn-cs"/>
              </a:rPr>
              <a:t>So what we track</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in a model free approach is the values</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of interest themselves not the</a:t>
            </a:r>
            <a:r>
              <a:rPr lang="en-US" sz="1800" b="0" i="0" u="none" strike="noStrike" kern="1200" baseline="0" dirty="0" smtClean="0">
                <a:solidFill>
                  <a:schemeClr val="tx1"/>
                </a:solidFill>
                <a:effectLst/>
                <a:latin typeface="Arial" pitchFamily="34" charset="0"/>
                <a:ea typeface="+mn-ea"/>
                <a:cs typeface="+mn-cs"/>
              </a:rPr>
              <a:t> </a:t>
            </a:r>
            <a:r>
              <a:rPr lang="en-US" sz="1800" b="0" i="0" u="none" strike="noStrike" kern="1200" dirty="0" smtClean="0">
                <a:solidFill>
                  <a:schemeClr val="tx1"/>
                </a:solidFill>
                <a:effectLst/>
                <a:latin typeface="Arial" pitchFamily="34" charset="0"/>
                <a:ea typeface="+mn-ea"/>
                <a:cs typeface="+mn-cs"/>
              </a:rPr>
              <a:t>transition functions or the rewards.</a:t>
            </a:r>
            <a:endParaRPr lang="en-US" sz="18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3</a:t>
            </a:fld>
            <a:endParaRPr lang="en-US"/>
          </a:p>
        </p:txBody>
      </p:sp>
    </p:spTree>
    <p:extLst>
      <p:ext uri="{BB962C8B-B14F-4D97-AF65-F5344CB8AC3E}">
        <p14:creationId xmlns:p14="http://schemas.microsoft.com/office/powerpoint/2010/main" val="306249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reinforcement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a:t>
            </a:fld>
            <a:endParaRPr lang="en-US"/>
          </a:p>
        </p:txBody>
      </p:sp>
    </p:spTree>
    <p:extLst>
      <p:ext uri="{BB962C8B-B14F-4D97-AF65-F5344CB8AC3E}">
        <p14:creationId xmlns:p14="http://schemas.microsoft.com/office/powerpoint/2010/main" val="9334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7</a:t>
            </a:fld>
            <a:endParaRPr lang="en-US"/>
          </a:p>
        </p:txBody>
      </p:sp>
    </p:spTree>
    <p:extLst>
      <p:ext uri="{BB962C8B-B14F-4D97-AF65-F5344CB8AC3E}">
        <p14:creationId xmlns:p14="http://schemas.microsoft.com/office/powerpoint/2010/main" val="82075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that’s bad about this is that the state connections aren’t effectively taken into account.  For example, going</a:t>
            </a:r>
            <a:r>
              <a:rPr lang="en-US" baseline="0" dirty="0" smtClean="0"/>
              <a:t> from state B to state C has an expected reward of +8, but going from state E to state C has an expected reward of -2.  But they are both crossing through the same state?  Their values really shouldn’t be this different.    So we might want to assign different values to each state with a better algorithm that via direct evaluation.</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8</a:t>
            </a:fld>
            <a:endParaRPr lang="en-US"/>
          </a:p>
        </p:txBody>
      </p:sp>
    </p:spTree>
    <p:extLst>
      <p:ext uri="{BB962C8B-B14F-4D97-AF65-F5344CB8AC3E}">
        <p14:creationId xmlns:p14="http://schemas.microsoft.com/office/powerpoint/2010/main" val="1549129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already had an</a:t>
            </a:r>
            <a:r>
              <a:rPr lang="en-US" baseline="0" dirty="0" smtClean="0"/>
              <a:t> algorithm for assigning values to states with a fixed policy.  It was called Policy Evaluation.   It successfully exploited the connections between states.  Here’s how we did it. [re-do the equation again]</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Unfortunate this requires that we have a model of T and of R in order to compute the policy evaluation, but we don’t have those in model free learning.  Could we do it without knowing T and R? </a:t>
            </a: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9</a:t>
            </a:fld>
            <a:endParaRPr lang="en-US"/>
          </a:p>
        </p:txBody>
      </p:sp>
    </p:spTree>
    <p:extLst>
      <p:ext uri="{BB962C8B-B14F-4D97-AF65-F5344CB8AC3E}">
        <p14:creationId xmlns:p14="http://schemas.microsoft.com/office/powerpoint/2010/main" val="1402247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Here’s an idea.  How about we do a sample-based policy evaluation?   Just like before, when</a:t>
            </a:r>
            <a:r>
              <a:rPr lang="en-US" baseline="0" dirty="0" smtClean="0"/>
              <a:t> I was trying to compute the ages of the students in the course, I could take a sample and then average them.</a:t>
            </a:r>
          </a:p>
          <a:p>
            <a:endParaRPr lang="en-US" baseline="0" dirty="0" smtClean="0"/>
          </a:p>
          <a:p>
            <a:r>
              <a:rPr lang="en-US" baseline="0" dirty="0" smtClean="0"/>
              <a:t>Here’s how it might be work</a:t>
            </a:r>
            <a:r>
              <a:rPr lang="mr-IN" baseline="0" dirty="0" smtClean="0"/>
              <a:t>…</a:t>
            </a:r>
            <a:endParaRPr lang="en-US" baseline="0" dirty="0" smtClean="0"/>
          </a:p>
          <a:p>
            <a:r>
              <a:rPr lang="en-US" baseline="0" dirty="0" smtClean="0"/>
              <a:t>At state S, we follow the action of our fixed policy, and then we probabilistically arrive in some state s’.  We get a reward for being in that state, plus our discounted V(s’) </a:t>
            </a:r>
            <a:r>
              <a:rPr lang="mr-IN" baseline="0" dirty="0" smtClean="0"/>
              <a:t>–</a:t>
            </a:r>
            <a:r>
              <a:rPr lang="en-US" baseline="0" dirty="0" smtClean="0"/>
              <a:t> which we draw from our look up table.  We know that our V(s’) estimate is going to be inaccurate but, but that’s OK.</a:t>
            </a:r>
          </a:p>
          <a:p>
            <a:r>
              <a:rPr lang="en-US" baseline="0" dirty="0" smtClean="0"/>
              <a:t>Then we again draw another sample at state S, following our fixed policy, see which s’ gets returned, and what reward we get from going to that S’.</a:t>
            </a:r>
          </a:p>
          <a:p>
            <a:r>
              <a:rPr lang="en-US" baseline="0" dirty="0" smtClean="0"/>
              <a:t>We do this again and again, and then we can get an averaged estimate of the rewards at this state using the samples, without ever having an explicit model of </a:t>
            </a:r>
            <a:r>
              <a:rPr lang="en-US" baseline="0" dirty="0" err="1" smtClean="0"/>
              <a:t>theTransition</a:t>
            </a:r>
            <a:r>
              <a:rPr lang="en-US" baseline="0" dirty="0" smtClean="0"/>
              <a:t> function. </a:t>
            </a:r>
          </a:p>
          <a:p>
            <a:endParaRPr lang="en-US" dirty="0" smtClean="0"/>
          </a:p>
          <a:p>
            <a:r>
              <a:rPr lang="en-US" dirty="0" smtClean="0"/>
              <a:t>What’s wrong with this?  </a:t>
            </a:r>
          </a:p>
          <a:p>
            <a:r>
              <a:rPr lang="en-US" dirty="0" smtClean="0"/>
              <a:t>We</a:t>
            </a:r>
            <a:r>
              <a:rPr lang="en-US" baseline="0" dirty="0" smtClean="0"/>
              <a:t> don’t get to do lots of actions from state s!  We don’t get to rewind and re-do it to get multiple observations. </a:t>
            </a:r>
          </a:p>
          <a:p>
            <a:endParaRPr lang="en-US" baseline="0" dirty="0" smtClean="0"/>
          </a:p>
          <a:p>
            <a:r>
              <a:rPr lang="en-US" baseline="0" dirty="0" smtClean="0"/>
              <a:t>We need to be satisfied with the ONE sample that we get.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10</a:t>
            </a:fld>
            <a:endParaRPr lang="en-US"/>
          </a:p>
        </p:txBody>
      </p:sp>
    </p:spTree>
    <p:extLst>
      <p:ext uri="{BB962C8B-B14F-4D97-AF65-F5344CB8AC3E}">
        <p14:creationId xmlns:p14="http://schemas.microsoft.com/office/powerpoint/2010/main" val="87830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That’s the big idea from temporal difference learning.  We learn</a:t>
            </a:r>
            <a:r>
              <a:rPr lang="en-US" sz="1200" b="0" i="0" u="none" strike="noStrike" kern="1200" baseline="0" dirty="0" smtClean="0">
                <a:solidFill>
                  <a:schemeClr val="tx1"/>
                </a:solidFill>
                <a:effectLst/>
                <a:latin typeface="Arial" pitchFamily="34" charset="0"/>
                <a:ea typeface="+mn-ea"/>
                <a:cs typeface="+mn-cs"/>
              </a:rPr>
              <a:t> from EVERY experience. </a:t>
            </a:r>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sz="1200" b="0" i="0" u="none" strike="noStrike" kern="1200" baseline="0" dirty="0" smtClean="0">
              <a:solidFill>
                <a:schemeClr val="tx1"/>
              </a:solidFill>
              <a:effectLst/>
              <a:latin typeface="Arial" pitchFamily="34" charset="0"/>
              <a:ea typeface="+mn-ea"/>
              <a:cs typeface="+mn-cs"/>
            </a:endParaRPr>
          </a:p>
          <a:p>
            <a:r>
              <a:rPr lang="en-US" sz="1200" b="0" i="0" u="none" strike="noStrike" kern="1200" baseline="0" dirty="0" smtClean="0">
                <a:solidFill>
                  <a:schemeClr val="tx1"/>
                </a:solidFill>
                <a:effectLst/>
                <a:latin typeface="Arial" pitchFamily="34" charset="0"/>
                <a:ea typeface="+mn-ea"/>
                <a:cs typeface="+mn-cs"/>
              </a:rPr>
              <a:t>Let’s look at how this idea works.  First, we get a sample.  It looks like how we started out last time.  We get a sample by making a move from S according to our fixed policy Pi.  We then probabilistically arrive in a state S’, and get an observation of the reward.  We can then add our estimated of the discounted future reward from S’. </a:t>
            </a:r>
          </a:p>
          <a:p>
            <a:r>
              <a:rPr lang="en-US" sz="1200" b="0" i="0" u="none" strike="noStrike" kern="1200" baseline="0" dirty="0" smtClean="0">
                <a:solidFill>
                  <a:schemeClr val="tx1"/>
                </a:solidFill>
                <a:effectLst/>
                <a:latin typeface="Arial" pitchFamily="34" charset="0"/>
                <a:ea typeface="+mn-ea"/>
                <a:cs typeface="+mn-cs"/>
              </a:rPr>
              <a:t>However, in the next step, things start to change.  We’re not going to draw another sample.  We’re going to use this one sample to update V(s) for this policy pi.  How do we do that with just one sample?  How do we take the average of just one thing, without wiping out what we learned already?</a:t>
            </a:r>
          </a:p>
          <a:p>
            <a:endParaRPr lang="en-US" sz="1200" b="0" i="0" u="none" strike="noStrike" kern="1200" baseline="0" dirty="0" smtClean="0">
              <a:solidFill>
                <a:schemeClr val="tx1"/>
              </a:solidFill>
              <a:effectLst/>
              <a:latin typeface="Arial" pitchFamily="34" charset="0"/>
              <a:ea typeface="+mn-ea"/>
              <a:cs typeface="+mn-cs"/>
            </a:endParaRPr>
          </a:p>
          <a:p>
            <a:r>
              <a:rPr lang="en-US" sz="1200" b="0" i="0" u="none" strike="noStrike" kern="1200" baseline="0" dirty="0" smtClean="0">
                <a:solidFill>
                  <a:schemeClr val="tx1"/>
                </a:solidFill>
                <a:effectLst/>
                <a:latin typeface="Arial" pitchFamily="34" charset="0"/>
                <a:ea typeface="+mn-ea"/>
                <a:cs typeface="+mn-cs"/>
              </a:rPr>
              <a:t>What we do, is we keep around our learned value so far and then we incorporate the new thing we learned </a:t>
            </a:r>
            <a:r>
              <a:rPr lang="en-US" sz="1200" b="1" i="0" u="none" strike="noStrike" kern="1200" baseline="0" dirty="0" smtClean="0">
                <a:solidFill>
                  <a:schemeClr val="tx1"/>
                </a:solidFill>
                <a:effectLst/>
                <a:latin typeface="Arial" pitchFamily="34" charset="0"/>
                <a:ea typeface="+mn-ea"/>
                <a:cs typeface="+mn-cs"/>
              </a:rPr>
              <a:t>with some weight ALPHA.  </a:t>
            </a:r>
            <a:r>
              <a:rPr lang="en-US" sz="1200" b="0" i="0" u="none" strike="noStrike" kern="1200" baseline="0" dirty="0" smtClean="0">
                <a:solidFill>
                  <a:schemeClr val="tx1"/>
                </a:solidFill>
                <a:effectLst/>
                <a:latin typeface="Arial" pitchFamily="34" charset="0"/>
                <a:ea typeface="+mn-ea"/>
                <a:cs typeface="+mn-cs"/>
              </a:rPr>
              <a:t>This is called i</a:t>
            </a:r>
            <a:r>
              <a:rPr lang="en-US" dirty="0" smtClean="0"/>
              <a:t>nterpolation.</a:t>
            </a:r>
            <a:r>
              <a:rPr lang="en-US" baseline="0" dirty="0" smtClean="0"/>
              <a:t> </a:t>
            </a:r>
          </a:p>
          <a:p>
            <a:r>
              <a:rPr lang="en-US" sz="1200" b="0" i="0" u="none" strike="noStrike" kern="1200" baseline="0" dirty="0" smtClean="0">
                <a:solidFill>
                  <a:schemeClr val="tx1"/>
                </a:solidFill>
                <a:effectLst/>
                <a:latin typeface="Arial" pitchFamily="34" charset="0"/>
                <a:ea typeface="+mn-ea"/>
                <a:cs typeface="+mn-cs"/>
              </a:rPr>
              <a:t>Here’s one way of writing the update.  (Write on board).</a:t>
            </a:r>
          </a:p>
          <a:p>
            <a:r>
              <a:rPr lang="en-US" sz="1200" b="0" i="0" u="none" strike="noStrike" kern="1200" baseline="0" dirty="0" smtClean="0">
                <a:solidFill>
                  <a:schemeClr val="tx1"/>
                </a:solidFill>
                <a:effectLst/>
                <a:latin typeface="Arial" pitchFamily="34" charset="0"/>
                <a:ea typeface="+mn-ea"/>
                <a:cs typeface="+mn-cs"/>
              </a:rPr>
              <a:t>I can also write this via algorithmic manipulation as thins.  (Write on board). </a:t>
            </a:r>
            <a:endParaRPr lang="en-US" sz="1200" b="0" i="0" u="none" strike="noStrike" kern="1200" dirty="0" smtClean="0">
              <a:solidFill>
                <a:schemeClr val="tx1"/>
              </a:solidFill>
              <a:effectLst/>
              <a:latin typeface="Arial" pitchFamily="34" charset="0"/>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130620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51EFBD2-A148-48AD-9D47-CD4286BBDCF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6EB40C-E905-43FA-A787-E5AE665DFB4F}"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6B6014-538B-4104-B2A7-56E8D9CAEB1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5A4B49-A051-4FAA-9AEC-835F91AA8D3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B7AC01-D2CB-4540-93D1-D7C3B9A542A8}"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5C4967-531B-45F1-B9E5-EE8E1016A64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7EEB04B-40E3-4769-81A4-173CB0767A2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10E7C30-ADED-4EC1-A9AA-3F7255F75641}"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90927E0-E593-4C6F-8C86-8B3BC09663A0}"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68602E-2215-4921-BE3E-EDA24D8B5B3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055ADB-135F-4CEB-998C-ADFAC69A3EE2}"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067BA683-6345-485C-9433-128238328C11}"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7.png"/><Relationship Id="rId15" Type="http://schemas.openxmlformats.org/officeDocument/2006/relationships/image" Target="../media/image14.png"/><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slideLayout" Target="../slideLayouts/slideLayout2.xml"/><Relationship Id="rId8" Type="http://schemas.openxmlformats.org/officeDocument/2006/relationships/notesSlide" Target="../notesSlides/notesSlide8.xml"/><Relationship Id="rId9" Type="http://schemas.openxmlformats.org/officeDocument/2006/relationships/image" Target="../media/image9.png"/><Relationship Id="rId10"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tags" Target="../tags/tag10.xml"/><Relationship Id="rId2"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0.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tags" Target="../tags/tag14.xml"/><Relationship Id="rId2"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tags" Target="../tags/tag16.xml"/><Relationship Id="rId2" Type="http://schemas.openxmlformats.org/officeDocument/2006/relationships/tags" Target="../tags/tag17.xml"/></Relationships>
</file>

<file path=ppt/slides/_rels/slide18.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oleObject" Target="../embeddings/oleObject1.bin"/><Relationship Id="rId13" Type="http://schemas.openxmlformats.org/officeDocument/2006/relationships/image" Target="../media/image29.png"/><Relationship Id="rId1" Type="http://schemas.openxmlformats.org/officeDocument/2006/relationships/vmlDrawing" Target="../drawings/vmlDrawing1.v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slideLayout" Target="../slideLayouts/slideLayout2.xml"/><Relationship Id="rId7" Type="http://schemas.openxmlformats.org/officeDocument/2006/relationships/notesSlide" Target="../notesSlides/notesSlide16.xml"/><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33.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tags" Target="../tags/tag22.xml"/><Relationship Id="rId2"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tags" Target="../tags/tag26.xml"/><Relationship Id="rId4" Type="http://schemas.openxmlformats.org/officeDocument/2006/relationships/slideLayout" Target="../slideLayouts/slideLayout2.xml"/><Relationship Id="rId5" Type="http://schemas.openxmlformats.org/officeDocument/2006/relationships/notesSlide" Target="../notesSlides/notesSlide21.xml"/><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28.png"/><Relationship Id="rId1" Type="http://schemas.openxmlformats.org/officeDocument/2006/relationships/tags" Target="../tags/tag24.xml"/><Relationship Id="rId2" Type="http://schemas.openxmlformats.org/officeDocument/2006/relationships/tags" Target="../tags/tag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33.png"/><Relationship Id="rId1" Type="http://schemas.microsoft.com/office/2007/relationships/media" Target="../media/media2.mp4"/><Relationship Id="rId2" Type="http://schemas.openxmlformats.org/officeDocument/2006/relationships/video" Target="../media/media2.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png"/><Relationship Id="rId1" Type="http://schemas.microsoft.com/office/2007/relationships/media" Target="../media/media3.mp4"/><Relationship Id="rId2" Type="http://schemas.openxmlformats.org/officeDocument/2006/relationships/video" Target="../media/media3.mp4"/></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png"/><Relationship Id="rId1" Type="http://schemas.microsoft.com/office/2007/relationships/media" Target="../media/media4.mp4"/><Relationship Id="rId2" Type="http://schemas.openxmlformats.org/officeDocument/2006/relationships/video" Target="../media/media4.mp4"/></Relationships>
</file>

<file path=ppt/slides/_rels/slide31.xml.rels><?xml version="1.0" encoding="UTF-8" standalone="yes"?>
<Relationships xmlns="http://schemas.openxmlformats.org/package/2006/relationships"><Relationship Id="rId3" Type="http://schemas.openxmlformats.org/officeDocument/2006/relationships/tags" Target="../tags/tag29.xml"/><Relationship Id="rId4" Type="http://schemas.openxmlformats.org/officeDocument/2006/relationships/slideLayout" Target="../slideLayouts/slideLayout2.xml"/><Relationship Id="rId5" Type="http://schemas.openxmlformats.org/officeDocument/2006/relationships/notesSlide" Target="../notesSlides/notesSlide26.xml"/><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 Type="http://schemas.openxmlformats.org/officeDocument/2006/relationships/tags" Target="../tags/tag27.xml"/><Relationship Id="rId2" Type="http://schemas.openxmlformats.org/officeDocument/2006/relationships/tags" Target="../tags/tag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png"/><Relationship Id="rId1" Type="http://schemas.microsoft.com/office/2007/relationships/media" Target="../media/media5.mp4"/><Relationship Id="rId2" Type="http://schemas.openxmlformats.org/officeDocument/2006/relationships/video" Target="../media/media5.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png"/><Relationship Id="rId1" Type="http://schemas.microsoft.com/office/2007/relationships/media" Target="../media/media6.mp4"/><Relationship Id="rId2" Type="http://schemas.openxmlformats.org/officeDocument/2006/relationships/video" Target="../media/media6.mp4"/></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png"/><Relationship Id="rId1" Type="http://schemas.microsoft.com/office/2007/relationships/media" Target="../media/media7.mp4"/><Relationship Id="rId2" Type="http://schemas.openxmlformats.org/officeDocument/2006/relationships/video" Target="../media/media7.mp4"/></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png"/><Relationship Id="rId1" Type="http://schemas.microsoft.com/office/2007/relationships/media" Target="../media/media8.mp4"/><Relationship Id="rId2" Type="http://schemas.openxmlformats.org/officeDocument/2006/relationships/video" Target="../media/media8.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tags" Target="../tags/tag30.xml"/><Relationship Id="rId2" Type="http://schemas.openxmlformats.org/officeDocument/2006/relationships/tags" Target="../tags/tag31.xml"/></Relationships>
</file>

<file path=ppt/slides/_rels/slide42.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slideLayout" Target="../slideLayouts/slideLayout2.xml"/><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4.png"/><Relationship Id="rId10" Type="http://schemas.openxmlformats.org/officeDocument/2006/relationships/image" Target="../media/image57.png"/></Relationships>
</file>

<file path=ppt/slides/_rels/slide43.xml.rels><?xml version="1.0" encoding="UTF-8" standalone="yes"?>
<Relationships xmlns="http://schemas.openxmlformats.org/package/2006/relationships"><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png"/><Relationship Id="rId24" Type="http://schemas.openxmlformats.org/officeDocument/2006/relationships/image" Target="../media/image49.png"/><Relationship Id="rId25" Type="http://schemas.openxmlformats.org/officeDocument/2006/relationships/image" Target="../media/image50.png"/><Relationship Id="rId26" Type="http://schemas.openxmlformats.org/officeDocument/2006/relationships/image" Target="../media/image51.png"/><Relationship Id="rId27" Type="http://schemas.openxmlformats.org/officeDocument/2006/relationships/image" Target="../media/image52.png"/><Relationship Id="rId28" Type="http://schemas.openxmlformats.org/officeDocument/2006/relationships/image" Target="../media/image68.png"/><Relationship Id="rId29" Type="http://schemas.openxmlformats.org/officeDocument/2006/relationships/image" Target="../media/image69.png"/><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tags" Target="../tags/tag41.xml"/><Relationship Id="rId30" Type="http://schemas.openxmlformats.org/officeDocument/2006/relationships/image" Target="../media/image70.png"/><Relationship Id="rId31" Type="http://schemas.openxmlformats.org/officeDocument/2006/relationships/image" Target="../media/image71.png"/><Relationship Id="rId32" Type="http://schemas.openxmlformats.org/officeDocument/2006/relationships/image" Target="../media/image72.png"/><Relationship Id="rId9" Type="http://schemas.openxmlformats.org/officeDocument/2006/relationships/tags" Target="../tags/tag45.xml"/><Relationship Id="rId6" Type="http://schemas.openxmlformats.org/officeDocument/2006/relationships/tags" Target="../tags/tag42.xml"/><Relationship Id="rId7" Type="http://schemas.openxmlformats.org/officeDocument/2006/relationships/tags" Target="../tags/tag43.xml"/><Relationship Id="rId8" Type="http://schemas.openxmlformats.org/officeDocument/2006/relationships/tags" Target="../tags/tag44.xml"/><Relationship Id="rId33" Type="http://schemas.openxmlformats.org/officeDocument/2006/relationships/image" Target="../media/image73.png"/><Relationship Id="rId10" Type="http://schemas.openxmlformats.org/officeDocument/2006/relationships/tags" Target="../tags/tag46.xml"/><Relationship Id="rId11" Type="http://schemas.openxmlformats.org/officeDocument/2006/relationships/tags" Target="../tags/tag47.xml"/><Relationship Id="rId12" Type="http://schemas.openxmlformats.org/officeDocument/2006/relationships/tags" Target="../tags/tag48.xml"/><Relationship Id="rId13" Type="http://schemas.openxmlformats.org/officeDocument/2006/relationships/tags" Target="../tags/tag49.xml"/><Relationship Id="rId14" Type="http://schemas.openxmlformats.org/officeDocument/2006/relationships/tags" Target="../tags/tag50.xml"/><Relationship Id="rId15" Type="http://schemas.openxmlformats.org/officeDocument/2006/relationships/slideLayout" Target="../slideLayouts/slideLayout2.xml"/><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3.png"/><Relationship Id="rId1" Type="http://schemas.microsoft.com/office/2007/relationships/media" Target="../media/media9.mp4"/><Relationship Id="rId2" Type="http://schemas.openxmlformats.org/officeDocument/2006/relationships/video" Target="../media/media9.mp4"/></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slideLayout" Target="../slideLayouts/slideLayout6.xml"/><Relationship Id="rId6" Type="http://schemas.openxmlformats.org/officeDocument/2006/relationships/notesSlide" Target="../notesSlides/notesSlide27.xml"/><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 Type="http://schemas.openxmlformats.org/officeDocument/2006/relationships/tags" Target="../tags/tag51.xml"/><Relationship Id="rId2" Type="http://schemas.openxmlformats.org/officeDocument/2006/relationships/tags" Target="../tags/tag52.xml"/></Relationships>
</file>

<file path=ppt/slides/_rels/slide47.xml.rels><?xml version="1.0" encoding="UTF-8" standalone="yes"?>
<Relationships xmlns="http://schemas.openxmlformats.org/package/2006/relationships"><Relationship Id="rId11" Type="http://schemas.openxmlformats.org/officeDocument/2006/relationships/image" Target="../media/image82.png"/><Relationship Id="rId12" Type="http://schemas.openxmlformats.org/officeDocument/2006/relationships/image" Target="../media/image83.png"/><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tags" Target="../tags/tag59.xml"/><Relationship Id="rId6" Type="http://schemas.openxmlformats.org/officeDocument/2006/relationships/slideLayout" Target="../slideLayouts/slideLayout6.xml"/><Relationship Id="rId7" Type="http://schemas.openxmlformats.org/officeDocument/2006/relationships/notesSlide" Target="../notesSlides/notesSlide28.xml"/><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slideLayout" Target="../slideLayouts/slideLayout2.xml"/><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0" Type="http://schemas.openxmlformats.org/officeDocument/2006/relationships/image" Target="../media/image74.png"/><Relationship Id="rId1" Type="http://schemas.openxmlformats.org/officeDocument/2006/relationships/tags" Target="../tags/tag60.xml"/><Relationship Id="rId2" Type="http://schemas.openxmlformats.org/officeDocument/2006/relationships/tags" Target="../tags/tag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0.png"/><Relationship Id="rId1" Type="http://schemas.microsoft.com/office/2007/relationships/media" Target="../media/media10.avi"/><Relationship Id="rId2" Type="http://schemas.openxmlformats.org/officeDocument/2006/relationships/video" Target="../media/media10.avi"/></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tags" Target="../tags/tag2.xml"/><Relationship Id="rId2"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81400" y="1600200"/>
            <a:ext cx="4997888" cy="4203117"/>
          </a:xfrm>
          <a:prstGeom prst="rect">
            <a:avLst/>
          </a:prstGeom>
          <a:noFill/>
        </p:spPr>
      </p:pic>
      <p:sp>
        <p:nvSpPr>
          <p:cNvPr id="5122" name="Rectangle 5"/>
          <p:cNvSpPr>
            <a:spLocks noGrp="1" noChangeArrowheads="1"/>
          </p:cNvSpPr>
          <p:nvPr>
            <p:ph type="ctrTitle"/>
          </p:nvPr>
        </p:nvSpPr>
        <p:spPr>
          <a:xfrm>
            <a:off x="0" y="152400"/>
            <a:ext cx="12192000" cy="1470025"/>
          </a:xfrm>
        </p:spPr>
        <p:txBody>
          <a:bodyPr/>
          <a:lstStyle/>
          <a:p>
            <a:r>
              <a:rPr lang="en-US" dirty="0"/>
              <a:t>Reinforcement Learning 2</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8"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err="1">
                <a:latin typeface="Calibri"/>
                <a:cs typeface="Calibri"/>
              </a:rPr>
              <a:t>Abbeel</a:t>
            </a:r>
            <a:r>
              <a:rPr lang="en-US" sz="2400">
                <a:latin typeface="Calibri"/>
                <a:cs typeface="Calibri"/>
              </a:rPr>
              <a:t> </a:t>
            </a:r>
            <a:r>
              <a:rPr lang="en-US" sz="2400">
                <a:latin typeface="Calibri"/>
                <a:cs typeface="Calibri"/>
              </a:rPr>
              <a:t>–</a:t>
            </a:r>
            <a:r>
              <a:rPr lang="en-US" sz="2400" smtClean="0">
                <a:latin typeface="Calibri"/>
                <a:cs typeface="Calibri"/>
              </a:rPr>
              <a:t> </a:t>
            </a:r>
            <a:r>
              <a:rPr lang="en-US" sz="2400">
                <a:latin typeface="Calibri"/>
                <a:cs typeface="Calibri"/>
              </a:rPr>
              <a:t>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136070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200202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4"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56294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4"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133438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5"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6"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901758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328081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771104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6"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25156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8"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9"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10" cstate="print"/>
          <a:srcRect/>
          <a:stretch>
            <a:fillRect/>
          </a:stretch>
        </p:blipFill>
        <p:spPr bwMode="auto">
          <a:xfrm>
            <a:off x="1752600" y="4648200"/>
            <a:ext cx="4525963" cy="438150"/>
          </a:xfrm>
          <a:prstGeom prst="rect">
            <a:avLst/>
          </a:prstGeom>
          <a:noFill/>
          <a:ln w="9525">
            <a:noFill/>
            <a:miter lim="800000"/>
            <a:headEnd/>
            <a:tailEnd/>
          </a:ln>
        </p:spPr>
      </p:pic>
      <p:sp>
        <p:nvSpPr>
          <p:cNvPr id="21512" name="Text Box 28"/>
          <p:cNvSpPr txBox="1">
            <a:spLocks noChangeArrowheads="1"/>
          </p:cNvSpPr>
          <p:nvPr/>
        </p:nvSpPr>
        <p:spPr bwMode="auto">
          <a:xfrm>
            <a:off x="7772400" y="6327085"/>
            <a:ext cx="4419600" cy="530915"/>
          </a:xfrm>
          <a:prstGeom prst="rect">
            <a:avLst/>
          </a:prstGeom>
          <a:noFill/>
          <a:ln w="9525">
            <a:noFill/>
            <a:miter lim="800000"/>
            <a:headEnd/>
            <a:tailEnd/>
          </a:ln>
        </p:spPr>
        <p:txBody>
          <a:bodyPr wrap="square">
            <a:spAutoFit/>
          </a:bodyPr>
          <a:lstStyle/>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gridworld</a:t>
            </a:r>
            <a:r>
              <a:rPr lang="en-US" dirty="0" smtClean="0">
                <a:solidFill>
                  <a:srgbClr val="CC0000"/>
                </a:solidFill>
                <a:latin typeface="Calibri" pitchFamily="34" charset="0"/>
              </a:rPr>
              <a:t> (L10D2)]</a:t>
            </a:r>
          </a:p>
          <a:p>
            <a:pPr algn="r">
              <a:lnSpc>
                <a:spcPct val="50000"/>
              </a:lnSpc>
              <a:spcBef>
                <a:spcPct val="50000"/>
              </a:spcBef>
            </a:pPr>
            <a:r>
              <a:rPr lang="en-US" dirty="0" smtClean="0">
                <a:solidFill>
                  <a:srgbClr val="CC0000"/>
                </a:solidFill>
                <a:latin typeface="Calibri" pitchFamily="34" charset="0"/>
              </a:rPr>
              <a:t>[Demo: Q-learning – crawler (L10D3)]</a:t>
            </a:r>
            <a:endParaRPr lang="en-US" dirty="0">
              <a:solidFill>
                <a:srgbClr val="CC0000"/>
              </a:solidFill>
              <a:latin typeface="Calibri" pitchFamily="34" charset="0"/>
            </a:endParaRPr>
          </a:p>
        </p:txBody>
      </p:sp>
      <p:pic>
        <p:nvPicPr>
          <p:cNvPr id="11" name="Picture 10" descr="txp_fig"/>
          <p:cNvPicPr>
            <a:picLocks noChangeAspect="1"/>
          </p:cNvPicPr>
          <p:nvPr>
            <p:custDataLst>
              <p:tags r:id="rId5"/>
            </p:custDataLst>
          </p:nvPr>
        </p:nvPicPr>
        <p:blipFill>
          <a:blip r:embed="rId11"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58" name="Photo Editor Photo" r:id="rId12" imgW="4762913" imgH="4046571" progId="MSPhotoEd.3">
                  <p:embed/>
                </p:oleObj>
              </mc:Choice>
              <mc:Fallback>
                <p:oleObj name="Photo Editor Photo" r:id="rId12" imgW="4762913" imgH="4046571"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838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19655905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255902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extLst>
      <p:ext uri="{BB962C8B-B14F-4D97-AF65-F5344CB8AC3E}">
        <p14:creationId xmlns:p14="http://schemas.microsoft.com/office/powerpoint/2010/main" val="309886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4000" dirty="0" smtClean="0">
                <a:latin typeface="Calibri"/>
                <a:cs typeface="Calibri"/>
              </a:rPr>
              <a:t>The Story So Far: MDPs and RL</a:t>
            </a:r>
          </a:p>
        </p:txBody>
      </p:sp>
      <p:sp>
        <p:nvSpPr>
          <p:cNvPr id="25606" name="TextBox 5"/>
          <p:cNvSpPr txBox="1">
            <a:spLocks noChangeArrowheads="1"/>
          </p:cNvSpPr>
          <p:nvPr/>
        </p:nvSpPr>
        <p:spPr bwMode="auto">
          <a:xfrm>
            <a:off x="533400" y="1219200"/>
            <a:ext cx="109728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Known MDP: Offline Solution</a:t>
            </a:r>
            <a:endParaRPr lang="en-US" sz="2800" dirty="0">
              <a:latin typeface="Calibri"/>
              <a:cs typeface="Calibri"/>
            </a:endParaRPr>
          </a:p>
        </p:txBody>
      </p:sp>
      <p:sp>
        <p:nvSpPr>
          <p:cNvPr id="8" name="Rounded Rectangle 7"/>
          <p:cNvSpPr/>
          <p:nvPr/>
        </p:nvSpPr>
        <p:spPr>
          <a:xfrm>
            <a:off x="533400" y="1742420"/>
            <a:ext cx="10972800" cy="1912485"/>
          </a:xfrm>
          <a:prstGeom prst="roundRect">
            <a:avLst/>
          </a:prstGeom>
          <a:solidFill>
            <a:schemeClr val="accent3">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TextBox 14"/>
          <p:cNvSpPr txBox="1"/>
          <p:nvPr/>
        </p:nvSpPr>
        <p:spPr>
          <a:xfrm>
            <a:off x="3200400" y="1914942"/>
            <a:ext cx="61722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Value / policy iteration</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Policy evaluation</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19" name="TextBox 5"/>
          <p:cNvSpPr txBox="1">
            <a:spLocks noChangeArrowheads="1"/>
          </p:cNvSpPr>
          <p:nvPr/>
        </p:nvSpPr>
        <p:spPr bwMode="auto">
          <a:xfrm>
            <a:off x="3810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Model-Based</a:t>
            </a:r>
            <a:endParaRPr lang="en-US" sz="2800" dirty="0">
              <a:latin typeface="Calibri"/>
              <a:cs typeface="Calibri"/>
            </a:endParaRPr>
          </a:p>
        </p:txBody>
      </p:sp>
      <p:sp>
        <p:nvSpPr>
          <p:cNvPr id="20" name="Rounded Rectangle 19"/>
          <p:cNvSpPr/>
          <p:nvPr/>
        </p:nvSpPr>
        <p:spPr>
          <a:xfrm>
            <a:off x="533400" y="4409420"/>
            <a:ext cx="5105400" cy="1912485"/>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TextBox 5"/>
          <p:cNvSpPr txBox="1">
            <a:spLocks noChangeArrowheads="1"/>
          </p:cNvSpPr>
          <p:nvPr/>
        </p:nvSpPr>
        <p:spPr bwMode="auto">
          <a:xfrm>
            <a:off x="62484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Model-Free</a:t>
            </a:r>
            <a:endParaRPr lang="en-US" sz="2800" dirty="0">
              <a:latin typeface="Calibri"/>
              <a:cs typeface="Calibri"/>
            </a:endParaRPr>
          </a:p>
        </p:txBody>
      </p:sp>
      <p:sp>
        <p:nvSpPr>
          <p:cNvPr id="22" name="Rounded Rectangle 21"/>
          <p:cNvSpPr/>
          <p:nvPr/>
        </p:nvSpPr>
        <p:spPr>
          <a:xfrm>
            <a:off x="6400800" y="4419600"/>
            <a:ext cx="5105400" cy="1905000"/>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TextBox 22"/>
          <p:cNvSpPr txBox="1"/>
          <p:nvPr/>
        </p:nvSpPr>
        <p:spPr>
          <a:xfrm>
            <a:off x="6096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VI/PI on approx. MDP</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PE on approx. MDP</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24" name="TextBox 23"/>
          <p:cNvSpPr txBox="1"/>
          <p:nvPr/>
        </p:nvSpPr>
        <p:spPr>
          <a:xfrm>
            <a:off x="64770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Q-learning</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Value Learning</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Model-Free Learning</a:t>
            </a:r>
          </a:p>
        </p:txBody>
      </p:sp>
      <p:sp>
        <p:nvSpPr>
          <p:cNvPr id="7171" name="Rectangle 3"/>
          <p:cNvSpPr>
            <a:spLocks noGrp="1" noChangeArrowheads="1"/>
          </p:cNvSpPr>
          <p:nvPr>
            <p:ph idx="1"/>
          </p:nvPr>
        </p:nvSpPr>
        <p:spPr>
          <a:xfrm>
            <a:off x="457200" y="1600200"/>
            <a:ext cx="8153400" cy="4800600"/>
          </a:xfrm>
        </p:spPr>
        <p:txBody>
          <a:bodyPr/>
          <a:lstStyle/>
          <a:p>
            <a:r>
              <a:rPr lang="en-US" dirty="0" smtClean="0"/>
              <a:t>Model-free (temporal difference) learning</a:t>
            </a:r>
          </a:p>
          <a:p>
            <a:pPr lvl="1"/>
            <a:r>
              <a:rPr lang="en-US" dirty="0" smtClean="0"/>
              <a:t>Experience world through episodes</a:t>
            </a:r>
          </a:p>
          <a:p>
            <a:pPr lvl="1"/>
            <a:endParaRPr lang="en-US" dirty="0" smtClean="0"/>
          </a:p>
          <a:p>
            <a:pPr lvl="1"/>
            <a:endParaRPr lang="en-US" dirty="0" smtClean="0"/>
          </a:p>
          <a:p>
            <a:pPr lvl="1"/>
            <a:r>
              <a:rPr lang="en-US" dirty="0" smtClean="0"/>
              <a:t>Update estimates each transition</a:t>
            </a:r>
          </a:p>
          <a:p>
            <a:pPr lvl="1"/>
            <a:endParaRPr lang="en-US" dirty="0" smtClean="0"/>
          </a:p>
          <a:p>
            <a:pPr lvl="1"/>
            <a:r>
              <a:rPr lang="en-US" dirty="0" smtClean="0"/>
              <a:t>Over time, updates will mimic Bellman updates</a:t>
            </a:r>
          </a:p>
          <a:p>
            <a:pPr lvl="2"/>
            <a:endParaRPr lang="en-US" sz="2000" dirty="0" smtClean="0"/>
          </a:p>
          <a:p>
            <a:endParaRPr lang="en-US" sz="3600" dirty="0" smtClean="0"/>
          </a:p>
          <a:p>
            <a:endParaRPr lang="en-US" dirty="0" smtClean="0"/>
          </a:p>
          <a:p>
            <a:pPr lvl="1"/>
            <a:endParaRPr lang="en-US" dirty="0" smtClean="0"/>
          </a:p>
          <a:p>
            <a:pPr lvl="1"/>
            <a:endParaRPr lang="en-US" dirty="0" smtClean="0"/>
          </a:p>
          <a:p>
            <a:pPr lvl="1"/>
            <a:endParaRPr lang="en-US" dirty="0" smtClean="0"/>
          </a:p>
          <a:p>
            <a:endParaRPr lang="en-US" dirty="0" smtClean="0"/>
          </a:p>
        </p:txBody>
      </p:sp>
      <p:pic>
        <p:nvPicPr>
          <p:cNvPr id="7185" name="Picture 21" descr="TP_tmp.png"/>
          <p:cNvPicPr>
            <a:picLocks noChangeAspect="1"/>
          </p:cNvPicPr>
          <p:nvPr>
            <p:custDataLst>
              <p:tags r:id="rId1"/>
            </p:custDataLst>
          </p:nvPr>
        </p:nvPicPr>
        <p:blipFill>
          <a:blip r:embed="rId5" cstate="print"/>
          <a:srcRect/>
          <a:stretch>
            <a:fillRect/>
          </a:stretch>
        </p:blipFill>
        <p:spPr bwMode="auto">
          <a:xfrm>
            <a:off x="6141916" y="3764280"/>
            <a:ext cx="1695941" cy="444175"/>
          </a:xfrm>
          <a:prstGeom prst="rect">
            <a:avLst/>
          </a:prstGeom>
          <a:noFill/>
          <a:ln w="9525">
            <a:noFill/>
            <a:miter lim="800000"/>
            <a:headEnd/>
            <a:tailEnd/>
          </a:ln>
        </p:spPr>
      </p:pic>
      <p:pic>
        <p:nvPicPr>
          <p:cNvPr id="7186" name="Picture 24" descr="TP_tmp.png"/>
          <p:cNvPicPr>
            <a:picLocks noChangeAspect="1"/>
          </p:cNvPicPr>
          <p:nvPr>
            <p:custDataLst>
              <p:tags r:id="rId2"/>
            </p:custDataLst>
          </p:nvPr>
        </p:nvPicPr>
        <p:blipFill>
          <a:blip r:embed="rId6" cstate="print"/>
          <a:srcRect/>
          <a:stretch>
            <a:fillRect/>
          </a:stretch>
        </p:blipFill>
        <p:spPr bwMode="auto">
          <a:xfrm>
            <a:off x="1828800" y="2982228"/>
            <a:ext cx="5733895" cy="444175"/>
          </a:xfrm>
          <a:prstGeom prst="rect">
            <a:avLst/>
          </a:prstGeom>
          <a:noFill/>
          <a:ln w="9525">
            <a:noFill/>
            <a:miter lim="800000"/>
            <a:headEnd/>
            <a:tailEnd/>
          </a:ln>
        </p:spPr>
      </p:pic>
      <p:sp>
        <p:nvSpPr>
          <p:cNvPr id="7190" name="Text Box 19"/>
          <p:cNvSpPr txBox="1">
            <a:spLocks noChangeArrowheads="1"/>
          </p:cNvSpPr>
          <p:nvPr/>
        </p:nvSpPr>
        <p:spPr bwMode="auto">
          <a:xfrm>
            <a:off x="10181923" y="2819400"/>
            <a:ext cx="762000" cy="461665"/>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r</a:t>
            </a:r>
            <a:endParaRPr lang="en-US" sz="2400" dirty="0">
              <a:latin typeface="Calibri"/>
              <a:cs typeface="Calibri"/>
            </a:endParaRPr>
          </a:p>
        </p:txBody>
      </p:sp>
      <p:grpSp>
        <p:nvGrpSpPr>
          <p:cNvPr id="37" name="Group 36"/>
          <p:cNvGrpSpPr/>
          <p:nvPr/>
        </p:nvGrpSpPr>
        <p:grpSpPr>
          <a:xfrm>
            <a:off x="10070552" y="1371600"/>
            <a:ext cx="1588048" cy="2366665"/>
            <a:chOff x="9761537" y="1447800"/>
            <a:chExt cx="1347130" cy="2007625"/>
          </a:xfrm>
        </p:grpSpPr>
        <p:sp>
          <p:nvSpPr>
            <p:cNvPr id="38"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39"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0"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41"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3"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44"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45"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rPr>
                <a:t>a</a:t>
              </a:r>
              <a:endParaRPr lang="en-US" sz="2400" dirty="0">
                <a:solidFill>
                  <a:srgbClr val="008000"/>
                </a:solidFill>
                <a:latin typeface="Calibri"/>
                <a:cs typeface="Calibri"/>
                <a:sym typeface="Symbol" pitchFamily="18" charset="2"/>
              </a:endParaRPr>
            </a:p>
          </p:txBody>
        </p:sp>
        <p:sp>
          <p:nvSpPr>
            <p:cNvPr id="46"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7"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48"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grpSp>
        <p:nvGrpSpPr>
          <p:cNvPr id="50" name="Group 49"/>
          <p:cNvGrpSpPr/>
          <p:nvPr/>
        </p:nvGrpSpPr>
        <p:grpSpPr>
          <a:xfrm>
            <a:off x="9982200" y="3676358"/>
            <a:ext cx="1588048" cy="1962441"/>
            <a:chOff x="9761537" y="1790700"/>
            <a:chExt cx="1347130" cy="1664725"/>
          </a:xfrm>
        </p:grpSpPr>
        <p:sp>
          <p:nvSpPr>
            <p:cNvPr id="52"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3"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54"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55"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6"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58"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smtClean="0">
                  <a:solidFill>
                    <a:srgbClr val="008000"/>
                  </a:solidFill>
                  <a:latin typeface="Calibri"/>
                  <a:cs typeface="Calibri"/>
                </a:rPr>
                <a:t>s’, a’</a:t>
              </a:r>
              <a:endParaRPr lang="en-US" sz="2400" dirty="0">
                <a:solidFill>
                  <a:srgbClr val="008000"/>
                </a:solidFill>
                <a:latin typeface="Calibri"/>
                <a:cs typeface="Calibri"/>
                <a:sym typeface="Symbol" pitchFamily="18" charset="2"/>
              </a:endParaRPr>
            </a:p>
          </p:txBody>
        </p:sp>
        <p:sp>
          <p:nvSpPr>
            <p:cNvPr id="59"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60"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smtClean="0">
                  <a:solidFill>
                    <a:srgbClr val="3333FF"/>
                  </a:solidFill>
                  <a:latin typeface="Calibri"/>
                  <a:cs typeface="Calibri"/>
                </a:rPr>
                <a:t>s’’</a:t>
              </a:r>
              <a:endParaRPr lang="en-US" sz="2400" dirty="0">
                <a:solidFill>
                  <a:srgbClr val="3333FF"/>
                </a:solidFill>
                <a:latin typeface="Calibri"/>
                <a:cs typeface="Calibri"/>
              </a:endParaRPr>
            </a:p>
          </p:txBody>
        </p:sp>
        <p:sp>
          <p:nvSpPr>
            <p:cNvPr id="61"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447800"/>
            <a:ext cx="8229600" cy="4525963"/>
          </a:xfrm>
        </p:spPr>
        <p:txBody>
          <a:bodyPr/>
          <a:lstStyle/>
          <a:p>
            <a:r>
              <a:rPr lang="en-US" sz="2400" smtClean="0"/>
              <a:t>We’d like to do Q-value updates to each Q-state:</a:t>
            </a:r>
          </a:p>
          <a:p>
            <a:pPr lvl="1"/>
            <a:endParaRPr lang="en-US" sz="2000" smtClean="0"/>
          </a:p>
          <a:p>
            <a:pPr lvl="1"/>
            <a:endParaRPr lang="en-US" sz="2000" smtClean="0"/>
          </a:p>
          <a:p>
            <a:pPr lvl="1"/>
            <a:r>
              <a:rPr lang="en-US" sz="2000" smtClean="0"/>
              <a:t>But can’t compute this update without knowing T, R</a:t>
            </a:r>
          </a:p>
          <a:p>
            <a:pPr lvl="4"/>
            <a:endParaRPr lang="en-US" sz="1200" smtClean="0"/>
          </a:p>
          <a:p>
            <a:r>
              <a:rPr lang="en-US" sz="2400" smtClean="0"/>
              <a:t>Instead, compute average as we go</a:t>
            </a:r>
          </a:p>
          <a:p>
            <a:pPr lvl="1"/>
            <a:r>
              <a:rPr lang="en-US" sz="2000" smtClean="0"/>
              <a:t>Receive a sample transition (s,a,r,s’)</a:t>
            </a:r>
          </a:p>
          <a:p>
            <a:pPr lvl="1"/>
            <a:r>
              <a:rPr lang="en-US" sz="2000" smtClean="0"/>
              <a:t>This sample suggests</a:t>
            </a:r>
          </a:p>
          <a:p>
            <a:pPr lvl="2"/>
            <a:endParaRPr lang="en-US" sz="1600" smtClean="0"/>
          </a:p>
          <a:p>
            <a:pPr lvl="2"/>
            <a:endParaRPr lang="en-US" sz="1600" smtClean="0"/>
          </a:p>
          <a:p>
            <a:pPr lvl="1"/>
            <a:r>
              <a:rPr lang="en-US" sz="2000" smtClean="0"/>
              <a:t>But we want to average over results from (s,a)  (Why?)</a:t>
            </a:r>
          </a:p>
          <a:p>
            <a:pPr lvl="1"/>
            <a:r>
              <a:rPr lang="en-US" sz="2000" smtClean="0"/>
              <a:t>So keep a running average</a:t>
            </a:r>
          </a:p>
          <a:p>
            <a:pPr lvl="1"/>
            <a:endParaRPr lang="en-US" sz="2000" smtClean="0"/>
          </a:p>
          <a:p>
            <a:pPr lvl="1"/>
            <a:endParaRPr lang="en-US" sz="2000" smtClean="0"/>
          </a:p>
          <a:p>
            <a:pPr lvl="1"/>
            <a:endParaRPr lang="en-US" sz="2000" smtClean="0"/>
          </a:p>
          <a:p>
            <a:pPr lvl="1"/>
            <a:endParaRPr lang="en-US" sz="2000" smtClean="0"/>
          </a:p>
          <a:p>
            <a:pPr lvl="1"/>
            <a:endParaRPr lang="en-US" sz="2000" smtClean="0"/>
          </a:p>
        </p:txBody>
      </p:sp>
      <p:pic>
        <p:nvPicPr>
          <p:cNvPr id="17" name="Picture 16" descr="txp_fig"/>
          <p:cNvPicPr>
            <a:picLocks noChangeAspect="1"/>
          </p:cNvPicPr>
          <p:nvPr>
            <p:custDataLst>
              <p:tags r:id="rId1"/>
            </p:custDataLst>
          </p:nvPr>
        </p:nvPicPr>
        <p:blipFill>
          <a:blip r:embed="rId6" cstate="print"/>
          <a:srcRect/>
          <a:stretch>
            <a:fillRect/>
          </a:stretch>
        </p:blipFill>
        <p:spPr bwMode="auto">
          <a:xfrm>
            <a:off x="2225675" y="5791200"/>
            <a:ext cx="7375525" cy="646112"/>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7" cstate="print"/>
          <a:srcRect/>
          <a:stretch>
            <a:fillRect/>
          </a:stretch>
        </p:blipFill>
        <p:spPr bwMode="auto">
          <a:xfrm>
            <a:off x="2286000" y="4495800"/>
            <a:ext cx="3468688" cy="438150"/>
          </a:xfrm>
          <a:prstGeom prst="rect">
            <a:avLst/>
          </a:prstGeom>
          <a:noFill/>
          <a:ln w="9525">
            <a:noFill/>
            <a:miter lim="800000"/>
            <a:headEnd/>
            <a:tailEnd/>
          </a:ln>
        </p:spPr>
      </p:pic>
      <p:pic>
        <p:nvPicPr>
          <p:cNvPr id="9" name="Picture 8" descr="txp_fig"/>
          <p:cNvPicPr>
            <a:picLocks noChangeAspect="1"/>
          </p:cNvPicPr>
          <p:nvPr>
            <p:custDataLst>
              <p:tags r:id="rId3"/>
            </p:custDataLst>
          </p:nvPr>
        </p:nvPicPr>
        <p:blipFill>
          <a:blip r:embed="rId8" cstate="print"/>
          <a:stretch>
            <a:fillRect/>
          </a:stretch>
        </p:blipFill>
        <p:spPr bwMode="auto">
          <a:xfrm>
            <a:off x="1312984" y="1898552"/>
            <a:ext cx="8165848" cy="765520"/>
          </a:xfrm>
          <a:prstGeom prst="rect">
            <a:avLst/>
          </a:prstGeom>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043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0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043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
        <p:nvSpPr>
          <p:cNvPr id="5" name="Text Box 28"/>
          <p:cNvSpPr txBox="1">
            <a:spLocks noChangeArrowheads="1"/>
          </p:cNvSpPr>
          <p:nvPr/>
        </p:nvSpPr>
        <p:spPr bwMode="auto">
          <a:xfrm>
            <a:off x="7772400" y="6488112"/>
            <a:ext cx="4419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Q-learning – auto – cliff grid (L11D1)]</a:t>
            </a:r>
            <a:endParaRPr lang="en-US" dirty="0">
              <a:solidFill>
                <a:srgbClr val="CC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Auto Cliff</a:t>
            </a:r>
            <a:r>
              <a:rPr lang="en-US" dirty="0"/>
              <a:t> </a:t>
            </a:r>
            <a:r>
              <a:rPr lang="en-US" dirty="0" smtClean="0"/>
              <a:t>Grid</a:t>
            </a:r>
            <a:endParaRPr lang="en-US" dirty="0"/>
          </a:p>
        </p:txBody>
      </p:sp>
      <p:pic>
        <p:nvPicPr>
          <p:cNvPr id="5" name="Qlearning--auto--cliff-gri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8799" y="1143000"/>
            <a:ext cx="8534402" cy="5334000"/>
          </a:xfrm>
          <a:prstGeom prst="rect">
            <a:avLst/>
          </a:prstGeom>
        </p:spPr>
      </p:pic>
    </p:spTree>
    <p:extLst>
      <p:ext uri="{BB962C8B-B14F-4D97-AF65-F5344CB8AC3E}">
        <p14:creationId xmlns:p14="http://schemas.microsoft.com/office/powerpoint/2010/main" val="23733695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a:t>
            </a:r>
            <a:endParaRPr lang="en-US" dirty="0"/>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Video of Demo Q-learning – </a:t>
            </a:r>
            <a:r>
              <a:rPr lang="en-US" sz="3600" dirty="0" smtClean="0"/>
              <a:t>Manual Exploration </a:t>
            </a:r>
            <a:r>
              <a:rPr lang="en-US" sz="3600" dirty="0"/>
              <a:t>– </a:t>
            </a:r>
            <a:r>
              <a:rPr lang="en-US" sz="3600" dirty="0" smtClean="0"/>
              <a:t>Bridge Grid </a:t>
            </a:r>
            <a:endParaRPr lang="en-US" sz="3600" dirty="0"/>
          </a:p>
        </p:txBody>
      </p:sp>
      <p:pic>
        <p:nvPicPr>
          <p:cNvPr id="5" name="Qlearning--manual exploration--bridge gri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3894" y="1142999"/>
            <a:ext cx="8304213" cy="5190133"/>
          </a:xfrm>
          <a:prstGeom prst="rect">
            <a:avLst/>
          </a:prstGeom>
        </p:spPr>
      </p:pic>
    </p:spTree>
    <p:extLst>
      <p:ext uri="{BB962C8B-B14F-4D97-AF65-F5344CB8AC3E}">
        <p14:creationId xmlns:p14="http://schemas.microsoft.com/office/powerpoint/2010/main" val="8885701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a:p>
            <a:pPr lvl="1">
              <a:lnSpc>
                <a:spcPct val="90000"/>
              </a:lnSpc>
            </a:pPr>
            <a:r>
              <a:rPr lang="en-US" dirty="0" smtClean="0">
                <a:sym typeface="Symbol" pitchFamily="18" charset="2"/>
              </a:rPr>
              <a:t>Problems with random actions?</a:t>
            </a:r>
          </a:p>
          <a:p>
            <a:pPr lvl="2">
              <a:lnSpc>
                <a:spcPct val="90000"/>
              </a:lnSpc>
            </a:pPr>
            <a:r>
              <a:rPr lang="en-US" dirty="0" smtClean="0">
                <a:sym typeface="Symbol" pitchFamily="18" charset="2"/>
              </a:rPr>
              <a:t>You do eventually explore the space, but keep thrashing around once learning is done</a:t>
            </a:r>
          </a:p>
          <a:p>
            <a:pPr lvl="2">
              <a:lnSpc>
                <a:spcPct val="90000"/>
              </a:lnSpc>
            </a:pPr>
            <a:r>
              <a:rPr lang="en-US" dirty="0" smtClean="0">
                <a:sym typeface="Symbol" pitchFamily="18" charset="2"/>
              </a:rPr>
              <a:t>One solution: lower  over time</a:t>
            </a:r>
          </a:p>
          <a:p>
            <a:pPr lvl="2">
              <a:lnSpc>
                <a:spcPct val="90000"/>
              </a:lnSpc>
            </a:pPr>
            <a:r>
              <a:rPr lang="en-US" dirty="0" smtClean="0">
                <a:sym typeface="Symbol" pitchFamily="18" charset="2"/>
              </a:rPr>
              <a:t>Another solution: exploration functions</a:t>
            </a:r>
          </a:p>
          <a:p>
            <a:pPr>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
        <p:nvSpPr>
          <p:cNvPr id="5" name="Text Box 28"/>
          <p:cNvSpPr txBox="1">
            <a:spLocks noChangeArrowheads="1"/>
          </p:cNvSpPr>
          <p:nvPr/>
        </p:nvSpPr>
        <p:spPr bwMode="auto">
          <a:xfrm>
            <a:off x="5867400" y="6211669"/>
            <a:ext cx="6324600" cy="646331"/>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Q-learning – manual exploration – bridge grid (L11D2)] [Demo: Q-learning – epsilon-greedy -- crawler (L11D3)]</a:t>
            </a:r>
            <a:endParaRPr lang="en-US" dirty="0">
              <a:solidFill>
                <a:srgbClr val="CC0000"/>
              </a:solidFill>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286613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Video of Demo Q-learning – </a:t>
            </a:r>
            <a:r>
              <a:rPr lang="en-US" sz="3600" dirty="0" smtClean="0"/>
              <a:t>Epsilon-Greedy – Crawler </a:t>
            </a:r>
            <a:endParaRPr lang="en-US" sz="3600" dirty="0"/>
          </a:p>
        </p:txBody>
      </p:sp>
      <p:pic>
        <p:nvPicPr>
          <p:cNvPr id="3" name="Qlearning--epsilon greedy--craw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143001"/>
            <a:ext cx="9144000" cy="5715000"/>
          </a:xfrm>
          <a:prstGeom prst="rect">
            <a:avLst/>
          </a:prstGeom>
        </p:spPr>
      </p:pic>
    </p:spTree>
    <p:extLst>
      <p:ext uri="{BB962C8B-B14F-4D97-AF65-F5344CB8AC3E}">
        <p14:creationId xmlns:p14="http://schemas.microsoft.com/office/powerpoint/2010/main" val="36880324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smtClean="0"/>
              <a:t>When to explore?</a:t>
            </a:r>
          </a:p>
          <a:p>
            <a:pPr lvl="1"/>
            <a:r>
              <a:rPr lang="en-US" sz="2400" dirty="0" smtClean="0"/>
              <a:t>Random actions: explore a fixed amount</a:t>
            </a:r>
          </a:p>
          <a:p>
            <a:pPr lvl="1"/>
            <a:r>
              <a:rPr lang="en-US" sz="2400" dirty="0" smtClean="0"/>
              <a:t>Better idea: explore areas whose badness is not</a:t>
            </a:r>
          </a:p>
          <a:p>
            <a:pPr lvl="1">
              <a:spcBef>
                <a:spcPts val="76"/>
              </a:spcBef>
              <a:buNone/>
            </a:pPr>
            <a:r>
              <a:rPr lang="en-US" sz="2400" dirty="0" smtClean="0"/>
              <a:t>	(yet) established, eventually stop exploring</a:t>
            </a:r>
          </a:p>
          <a:p>
            <a:pPr lvl="4"/>
            <a:endParaRPr lang="en-US" sz="1600" dirty="0" smtClean="0"/>
          </a:p>
          <a:p>
            <a:r>
              <a:rPr lang="en-US" sz="2800" dirty="0" smtClean="0"/>
              <a:t>Exploration function</a:t>
            </a:r>
          </a:p>
          <a:p>
            <a:pPr lvl="1"/>
            <a:r>
              <a:rPr lang="en-US" sz="2400" dirty="0" smtClean="0"/>
              <a:t>Takes a value estimate u and a visit count n, and</a:t>
            </a:r>
          </a:p>
          <a:p>
            <a:pPr lvl="1">
              <a:spcBef>
                <a:spcPts val="76"/>
              </a:spcBef>
              <a:buNone/>
            </a:pPr>
            <a:r>
              <a:rPr lang="en-US" sz="2400" dirty="0" smtClean="0"/>
              <a:t>	returns an optimistic utility, e.g.</a:t>
            </a:r>
          </a:p>
          <a:p>
            <a:pPr lvl="1">
              <a:buNone/>
            </a:pPr>
            <a:endParaRPr lang="en-US" sz="2400" dirty="0" smtClean="0"/>
          </a:p>
          <a:p>
            <a:pPr lvl="1"/>
            <a:endParaRPr lang="en-US" dirty="0" smtClean="0"/>
          </a:p>
          <a:p>
            <a:pPr lvl="1"/>
            <a:endParaRPr lang="en-US" sz="2400" dirty="0" smtClean="0"/>
          </a:p>
          <a:p>
            <a:pPr lvl="1"/>
            <a:r>
              <a:rPr lang="en-US" sz="2400" dirty="0" smtClean="0"/>
              <a:t>Note: this propagates the “bonus” back to states that lead to unknown states as well!</a:t>
            </a:r>
          </a:p>
          <a:p>
            <a:pPr lvl="1">
              <a:buNone/>
            </a:pPr>
            <a:r>
              <a:rPr lang="en-US" sz="2400" dirty="0" smtClean="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smtClean="0">
                <a:latin typeface="Calibri" pitchFamily="34" charset="0"/>
              </a:rPr>
              <a:t>Modified Q-Update:</a:t>
            </a:r>
            <a:endParaRPr lang="en-US" sz="2400" dirty="0">
              <a:latin typeface="Calibri" pitchFamily="34" charset="0"/>
            </a:endParaRP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smtClean="0">
                <a:latin typeface="Calibri" pitchFamily="34" charset="0"/>
              </a:rPr>
              <a:t>Regular Q-Update:</a:t>
            </a:r>
            <a:endParaRPr lang="en-US" sz="2400" dirty="0">
              <a:latin typeface="Calibri" pitchFamily="34" charset="0"/>
            </a:endParaRPr>
          </a:p>
        </p:txBody>
      </p:sp>
      <p:sp>
        <p:nvSpPr>
          <p:cNvPr id="13" name="Text Box 28"/>
          <p:cNvSpPr txBox="1">
            <a:spLocks noChangeArrowheads="1"/>
          </p:cNvSpPr>
          <p:nvPr/>
        </p:nvSpPr>
        <p:spPr bwMode="auto">
          <a:xfrm>
            <a:off x="4876800" y="6488668"/>
            <a:ext cx="73152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exploration – Q-learning – crawler – exploration function (L11D4)]</a:t>
            </a:r>
            <a:endParaRPr lang="en-US" dirty="0">
              <a:solidFill>
                <a:srgbClr val="CC0000"/>
              </a:solidFill>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Video of Demo Q-learning – </a:t>
            </a:r>
            <a:r>
              <a:rPr lang="en-US" sz="3600" dirty="0" smtClean="0"/>
              <a:t>Exploration Function – Crawler </a:t>
            </a:r>
            <a:endParaRPr lang="en-US" sz="3600" dirty="0"/>
          </a:p>
        </p:txBody>
      </p:sp>
      <p:pic>
        <p:nvPicPr>
          <p:cNvPr id="3" name="Qlearning--exploration function--crawl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62100" y="1143000"/>
            <a:ext cx="9067800" cy="5667375"/>
          </a:xfrm>
          <a:prstGeom prst="rect">
            <a:avLst/>
          </a:prstGeom>
        </p:spPr>
      </p:pic>
    </p:spTree>
    <p:extLst>
      <p:ext uri="{BB962C8B-B14F-4D97-AF65-F5344CB8AC3E}">
        <p14:creationId xmlns:p14="http://schemas.microsoft.com/office/powerpoint/2010/main" val="2106872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a:t>
            </a:r>
            <a:endParaRPr lang="en-US" dirty="0"/>
          </a:p>
        </p:txBody>
      </p:sp>
      <p:sp>
        <p:nvSpPr>
          <p:cNvPr id="3" name="Content Placeholder 2"/>
          <p:cNvSpPr>
            <a:spLocks noGrp="1"/>
          </p:cNvSpPr>
          <p:nvPr>
            <p:ph idx="1"/>
          </p:nvPr>
        </p:nvSpPr>
        <p:spPr>
          <a:xfrm>
            <a:off x="406400" y="1366836"/>
            <a:ext cx="4927600" cy="4729164"/>
          </a:xfrm>
        </p:spPr>
        <p:txBody>
          <a:bodyPr/>
          <a:lstStyle/>
          <a:p>
            <a:r>
              <a:rPr lang="en-US" sz="2200" dirty="0" smtClean="0"/>
              <a:t>Even if you learn the optimal policy, you still make mistakes along the way!</a:t>
            </a:r>
          </a:p>
          <a:p>
            <a:r>
              <a:rPr lang="en-US" sz="2200" dirty="0" smtClean="0"/>
              <a:t>Regret is a measure of your total mistake cost: the difference between your (expected) rewards, including youthful </a:t>
            </a:r>
            <a:r>
              <a:rPr lang="en-US" sz="2200" dirty="0" err="1" smtClean="0"/>
              <a:t>suboptimality</a:t>
            </a:r>
            <a:r>
              <a:rPr lang="en-US" sz="2200" dirty="0" smtClean="0"/>
              <a:t>, and optimal (expected) rewards</a:t>
            </a:r>
          </a:p>
          <a:p>
            <a:r>
              <a:rPr lang="en-US" sz="2200" dirty="0" smtClean="0"/>
              <a:t>Minimizing regret goes beyond learning to be optimal – it requires optimally learning to be optimal</a:t>
            </a:r>
          </a:p>
          <a:p>
            <a:r>
              <a:rPr lang="en-US" sz="2200" dirty="0" smtClean="0"/>
              <a:t>Example: random exploration and exploration functions both end up optimal, but random exploration has higher regret</a:t>
            </a:r>
            <a:endParaRPr lang="en-US" sz="22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Q-Learning</a:t>
            </a:r>
            <a:endParaRPr lang="en-US" dirty="0"/>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smtClean="0"/>
              <a:t>Basic Q-Learning keeps a table of all q-values</a:t>
            </a:r>
          </a:p>
          <a:p>
            <a:pPr lvl="2">
              <a:lnSpc>
                <a:spcPct val="90000"/>
              </a:lnSpc>
            </a:pPr>
            <a:endParaRPr lang="en-US" sz="1800" dirty="0" smtClean="0"/>
          </a:p>
          <a:p>
            <a:pPr>
              <a:lnSpc>
                <a:spcPct val="90000"/>
              </a:lnSpc>
            </a:pPr>
            <a:r>
              <a:rPr lang="en-US" sz="2400" dirty="0" smtClean="0"/>
              <a:t>In realistic situations, we cannot possibly learn about every single state!</a:t>
            </a:r>
          </a:p>
          <a:p>
            <a:pPr lvl="1">
              <a:lnSpc>
                <a:spcPct val="90000"/>
              </a:lnSpc>
            </a:pPr>
            <a:r>
              <a:rPr lang="en-US" sz="2000" dirty="0" smtClean="0"/>
              <a:t>Too many states to visit them all in training</a:t>
            </a:r>
          </a:p>
          <a:p>
            <a:pPr lvl="1">
              <a:lnSpc>
                <a:spcPct val="90000"/>
              </a:lnSpc>
            </a:pPr>
            <a:r>
              <a:rPr lang="en-US" sz="2000" dirty="0" smtClean="0"/>
              <a:t>Too many states to hold the q-tables in memory</a:t>
            </a:r>
          </a:p>
          <a:p>
            <a:pPr lvl="2">
              <a:lnSpc>
                <a:spcPct val="90000"/>
              </a:lnSpc>
            </a:pPr>
            <a:endParaRPr lang="en-US" sz="1800" dirty="0" smtClean="0"/>
          </a:p>
          <a:p>
            <a:pPr>
              <a:lnSpc>
                <a:spcPct val="90000"/>
              </a:lnSpc>
            </a:pPr>
            <a:r>
              <a:rPr lang="en-US" sz="2400" dirty="0" smtClean="0"/>
              <a:t>Instead, we want to generalize:</a:t>
            </a:r>
          </a:p>
          <a:p>
            <a:pPr lvl="1">
              <a:lnSpc>
                <a:spcPct val="90000"/>
              </a:lnSpc>
            </a:pPr>
            <a:r>
              <a:rPr lang="en-US" sz="2000" dirty="0" smtClean="0"/>
              <a:t>Learn about some small number of training states from experience</a:t>
            </a:r>
          </a:p>
          <a:p>
            <a:pPr lvl="1">
              <a:lnSpc>
                <a:spcPct val="90000"/>
              </a:lnSpc>
            </a:pPr>
            <a:r>
              <a:rPr lang="en-US" sz="2000" dirty="0" smtClean="0"/>
              <a:t>Generalize that experience to new, similar situations</a:t>
            </a:r>
          </a:p>
          <a:p>
            <a:pPr lvl="1">
              <a:lnSpc>
                <a:spcPct val="90000"/>
              </a:lnSpc>
            </a:pPr>
            <a:r>
              <a:rPr lang="en-US" sz="2000" dirty="0" smtClean="0"/>
              <a:t>This is a fundamental idea in machine learning, and we’ll see it over and over again</a:t>
            </a:r>
          </a:p>
          <a:p>
            <a:pPr lvl="1">
              <a:lnSpc>
                <a:spcPct val="90000"/>
              </a:lnSpc>
            </a:pPr>
            <a:endParaRPr lang="en-US" sz="2000" dirty="0" smtClean="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sp>
        <p:nvSpPr>
          <p:cNvPr id="6" name="Text Box 28"/>
          <p:cNvSpPr txBox="1">
            <a:spLocks noChangeArrowheads="1"/>
          </p:cNvSpPr>
          <p:nvPr/>
        </p:nvSpPr>
        <p:spPr bwMode="auto">
          <a:xfrm>
            <a:off x="10134600" y="6550223"/>
            <a:ext cx="2057400" cy="338554"/>
          </a:xfrm>
          <a:prstGeom prst="rect">
            <a:avLst/>
          </a:prstGeom>
          <a:noFill/>
          <a:ln w="9525">
            <a:noFill/>
            <a:miter lim="800000"/>
            <a:headEnd/>
            <a:tailEnd/>
          </a:ln>
        </p:spPr>
        <p:txBody>
          <a:bodyPr wrap="square">
            <a:spAutoFit/>
          </a:bodyPr>
          <a:lstStyle/>
          <a:p>
            <a:pPr algn="r">
              <a:spcBef>
                <a:spcPct val="50000"/>
              </a:spcBef>
            </a:pPr>
            <a:r>
              <a:rPr lang="en-US" sz="1600" dirty="0" smtClean="0">
                <a:solidFill>
                  <a:srgbClr val="CC0000"/>
                </a:solidFill>
                <a:latin typeface="Calibri" pitchFamily="34" charset="0"/>
              </a:rPr>
              <a:t>[demo – </a:t>
            </a:r>
            <a:r>
              <a:rPr lang="en-US" sz="1600" dirty="0">
                <a:solidFill>
                  <a:srgbClr val="CC0000"/>
                </a:solidFill>
                <a:latin typeface="Calibri" pitchFamily="34" charset="0"/>
              </a:rPr>
              <a:t>RL </a:t>
            </a:r>
            <a:r>
              <a:rPr lang="en-US" sz="1600" dirty="0" err="1" smtClean="0">
                <a:solidFill>
                  <a:srgbClr val="CC0000"/>
                </a:solidFill>
                <a:latin typeface="Calibri" pitchFamily="34" charset="0"/>
              </a:rPr>
              <a:t>pacman</a:t>
            </a:r>
            <a:r>
              <a:rPr lang="en-US" sz="1600" dirty="0">
                <a:solidFill>
                  <a:srgbClr val="CC0000"/>
                </a:solidFill>
                <a:latin typeface="Calibri"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Example: Pacman</a:t>
            </a:r>
          </a:p>
        </p:txBody>
      </p:sp>
      <p:grpSp>
        <p:nvGrpSpPr>
          <p:cNvPr id="14340" name="Group 4"/>
          <p:cNvGrpSpPr>
            <a:grpSpLocks/>
          </p:cNvGrpSpPr>
          <p:nvPr/>
        </p:nvGrpSpPr>
        <p:grpSpPr bwMode="auto">
          <a:xfrm>
            <a:off x="914400" y="2971800"/>
            <a:ext cx="2895600" cy="2835275"/>
            <a:chOff x="3408" y="912"/>
            <a:chExt cx="1584" cy="1551"/>
          </a:xfrm>
        </p:grpSpPr>
        <p:grpSp>
          <p:nvGrpSpPr>
            <p:cNvPr id="14358" name="Group 5"/>
            <p:cNvGrpSpPr>
              <a:grpSpLocks/>
            </p:cNvGrpSpPr>
            <p:nvPr/>
          </p:nvGrpSpPr>
          <p:grpSpPr bwMode="auto">
            <a:xfrm>
              <a:off x="3408" y="912"/>
              <a:ext cx="1584" cy="1551"/>
              <a:chOff x="3360" y="1008"/>
              <a:chExt cx="1584" cy="1551"/>
            </a:xfrm>
          </p:grpSpPr>
          <p:pic>
            <p:nvPicPr>
              <p:cNvPr id="14362" name="Picture 6"/>
              <p:cNvPicPr>
                <a:picLocks noChangeAspect="1" noChangeArrowheads="1"/>
              </p:cNvPicPr>
              <p:nvPr/>
            </p:nvPicPr>
            <p:blipFill>
              <a:blip r:embed="rId2" cstate="print"/>
              <a:srcRect r="73026"/>
              <a:stretch>
                <a:fillRect/>
              </a:stretch>
            </p:blipFill>
            <p:spPr bwMode="auto">
              <a:xfrm>
                <a:off x="3360" y="1008"/>
                <a:ext cx="768" cy="1551"/>
              </a:xfrm>
              <a:prstGeom prst="rect">
                <a:avLst/>
              </a:prstGeom>
              <a:noFill/>
              <a:ln w="9525">
                <a:noFill/>
                <a:miter lim="800000"/>
                <a:headEnd/>
                <a:tailEnd/>
              </a:ln>
            </p:spPr>
          </p:pic>
          <p:pic>
            <p:nvPicPr>
              <p:cNvPr id="14363" name="Picture 7"/>
              <p:cNvPicPr>
                <a:picLocks noChangeAspect="1" noChangeArrowheads="1"/>
              </p:cNvPicPr>
              <p:nvPr/>
            </p:nvPicPr>
            <p:blipFill>
              <a:blip r:embed="rId2"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4359" name="Picture 8"/>
            <p:cNvPicPr>
              <a:picLocks noChangeAspect="1" noChangeArrowheads="1"/>
            </p:cNvPicPr>
            <p:nvPr/>
          </p:nvPicPr>
          <p:blipFill>
            <a:blip r:embed="rId3" cstate="print"/>
            <a:srcRect/>
            <a:stretch>
              <a:fillRect/>
            </a:stretch>
          </p:blipFill>
          <p:spPr bwMode="auto">
            <a:xfrm>
              <a:off x="3480" y="1872"/>
              <a:ext cx="216" cy="168"/>
            </a:xfrm>
            <a:prstGeom prst="rect">
              <a:avLst/>
            </a:prstGeom>
            <a:noFill/>
            <a:ln w="9525">
              <a:noFill/>
              <a:miter lim="800000"/>
              <a:headEnd/>
              <a:tailEnd/>
            </a:ln>
          </p:spPr>
        </p:pic>
        <p:pic>
          <p:nvPicPr>
            <p:cNvPr id="14360" name="Picture 9"/>
            <p:cNvPicPr>
              <a:picLocks noChangeAspect="1" noChangeArrowheads="1"/>
            </p:cNvPicPr>
            <p:nvPr/>
          </p:nvPicPr>
          <p:blipFill>
            <a:blip r:embed="rId4" cstate="print"/>
            <a:srcRect/>
            <a:stretch>
              <a:fillRect/>
            </a:stretch>
          </p:blipFill>
          <p:spPr bwMode="auto">
            <a:xfrm>
              <a:off x="3792" y="2160"/>
              <a:ext cx="197" cy="178"/>
            </a:xfrm>
            <a:prstGeom prst="rect">
              <a:avLst/>
            </a:prstGeom>
            <a:noFill/>
            <a:ln w="9525">
              <a:noFill/>
              <a:miter lim="800000"/>
              <a:headEnd/>
              <a:tailEnd/>
            </a:ln>
          </p:spPr>
        </p:pic>
        <p:pic>
          <p:nvPicPr>
            <p:cNvPr id="14361" name="Picture 10"/>
            <p:cNvPicPr>
              <a:picLocks noChangeAspect="1" noChangeArrowheads="1"/>
            </p:cNvPicPr>
            <p:nvPr/>
          </p:nvPicPr>
          <p:blipFill>
            <a:blip r:embed="rId5" cstate="print"/>
            <a:srcRect/>
            <a:stretch>
              <a:fillRect/>
            </a:stretch>
          </p:blipFill>
          <p:spPr bwMode="auto">
            <a:xfrm>
              <a:off x="3504" y="2160"/>
              <a:ext cx="216" cy="187"/>
            </a:xfrm>
            <a:prstGeom prst="rect">
              <a:avLst/>
            </a:prstGeom>
            <a:noFill/>
            <a:ln w="9525">
              <a:noFill/>
              <a:miter lim="800000"/>
              <a:headEnd/>
              <a:tailEnd/>
            </a:ln>
          </p:spPr>
        </p:pic>
      </p:grpSp>
      <p:grpSp>
        <p:nvGrpSpPr>
          <p:cNvPr id="4" name="Group 11"/>
          <p:cNvGrpSpPr>
            <a:grpSpLocks/>
          </p:cNvGrpSpPr>
          <p:nvPr/>
        </p:nvGrpSpPr>
        <p:grpSpPr bwMode="auto">
          <a:xfrm>
            <a:off x="4648200" y="2971800"/>
            <a:ext cx="2895600" cy="2835275"/>
            <a:chOff x="3456" y="2592"/>
            <a:chExt cx="1584" cy="1551"/>
          </a:xfrm>
        </p:grpSpPr>
        <p:grpSp>
          <p:nvGrpSpPr>
            <p:cNvPr id="14352" name="Group 12"/>
            <p:cNvGrpSpPr>
              <a:grpSpLocks/>
            </p:cNvGrpSpPr>
            <p:nvPr/>
          </p:nvGrpSpPr>
          <p:grpSpPr bwMode="auto">
            <a:xfrm>
              <a:off x="3456" y="2592"/>
              <a:ext cx="1584" cy="1551"/>
              <a:chOff x="3360" y="1008"/>
              <a:chExt cx="1584" cy="1551"/>
            </a:xfrm>
          </p:grpSpPr>
          <p:pic>
            <p:nvPicPr>
              <p:cNvPr id="14356" name="Picture 13"/>
              <p:cNvPicPr>
                <a:picLocks noChangeAspect="1" noChangeArrowheads="1"/>
              </p:cNvPicPr>
              <p:nvPr/>
            </p:nvPicPr>
            <p:blipFill>
              <a:blip r:embed="rId2" cstate="print"/>
              <a:srcRect r="73026"/>
              <a:stretch>
                <a:fillRect/>
              </a:stretch>
            </p:blipFill>
            <p:spPr bwMode="auto">
              <a:xfrm>
                <a:off x="3360" y="1008"/>
                <a:ext cx="768" cy="1551"/>
              </a:xfrm>
              <a:prstGeom prst="rect">
                <a:avLst/>
              </a:prstGeom>
              <a:noFill/>
              <a:ln w="9525">
                <a:noFill/>
                <a:miter lim="800000"/>
                <a:headEnd/>
                <a:tailEnd/>
              </a:ln>
            </p:spPr>
          </p:pic>
          <p:pic>
            <p:nvPicPr>
              <p:cNvPr id="14357" name="Picture 14"/>
              <p:cNvPicPr>
                <a:picLocks noChangeAspect="1" noChangeArrowheads="1"/>
              </p:cNvPicPr>
              <p:nvPr/>
            </p:nvPicPr>
            <p:blipFill>
              <a:blip r:embed="rId2"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4353" name="Picture 15"/>
            <p:cNvPicPr>
              <a:picLocks noChangeAspect="1" noChangeArrowheads="1"/>
            </p:cNvPicPr>
            <p:nvPr/>
          </p:nvPicPr>
          <p:blipFill>
            <a:blip r:embed="rId3" cstate="print"/>
            <a:srcRect/>
            <a:stretch>
              <a:fillRect/>
            </a:stretch>
          </p:blipFill>
          <p:spPr bwMode="auto">
            <a:xfrm>
              <a:off x="4272" y="2832"/>
              <a:ext cx="216" cy="168"/>
            </a:xfrm>
            <a:prstGeom prst="rect">
              <a:avLst/>
            </a:prstGeom>
            <a:noFill/>
            <a:ln w="9525">
              <a:noFill/>
              <a:miter lim="800000"/>
              <a:headEnd/>
              <a:tailEnd/>
            </a:ln>
          </p:spPr>
        </p:pic>
        <p:pic>
          <p:nvPicPr>
            <p:cNvPr id="14354" name="Picture 16"/>
            <p:cNvPicPr>
              <a:picLocks noChangeAspect="1" noChangeArrowheads="1"/>
            </p:cNvPicPr>
            <p:nvPr/>
          </p:nvPicPr>
          <p:blipFill>
            <a:blip r:embed="rId4" cstate="print"/>
            <a:srcRect/>
            <a:stretch>
              <a:fillRect/>
            </a:stretch>
          </p:blipFill>
          <p:spPr bwMode="auto">
            <a:xfrm>
              <a:off x="4704" y="2976"/>
              <a:ext cx="197" cy="178"/>
            </a:xfrm>
            <a:prstGeom prst="rect">
              <a:avLst/>
            </a:prstGeom>
            <a:noFill/>
            <a:ln w="9525">
              <a:noFill/>
              <a:miter lim="800000"/>
              <a:headEnd/>
              <a:tailEnd/>
            </a:ln>
          </p:spPr>
        </p:pic>
        <p:pic>
          <p:nvPicPr>
            <p:cNvPr id="14355" name="Picture 17"/>
            <p:cNvPicPr>
              <a:picLocks noChangeAspect="1" noChangeArrowheads="1"/>
            </p:cNvPicPr>
            <p:nvPr/>
          </p:nvPicPr>
          <p:blipFill>
            <a:blip r:embed="rId5" cstate="print"/>
            <a:srcRect/>
            <a:stretch>
              <a:fillRect/>
            </a:stretch>
          </p:blipFill>
          <p:spPr bwMode="auto">
            <a:xfrm>
              <a:off x="4704" y="2688"/>
              <a:ext cx="216" cy="187"/>
            </a:xfrm>
            <a:prstGeom prst="rect">
              <a:avLst/>
            </a:prstGeom>
            <a:noFill/>
            <a:ln w="9525">
              <a:noFill/>
              <a:miter lim="800000"/>
              <a:headEnd/>
              <a:tailEnd/>
            </a:ln>
          </p:spPr>
        </p:pic>
      </p:grpSp>
      <p:grpSp>
        <p:nvGrpSpPr>
          <p:cNvPr id="6" name="Group 18"/>
          <p:cNvGrpSpPr>
            <a:grpSpLocks/>
          </p:cNvGrpSpPr>
          <p:nvPr/>
        </p:nvGrpSpPr>
        <p:grpSpPr bwMode="auto">
          <a:xfrm>
            <a:off x="8458200" y="2971800"/>
            <a:ext cx="2895600" cy="2835275"/>
            <a:chOff x="3744" y="3190"/>
            <a:chExt cx="1056" cy="1034"/>
          </a:xfrm>
        </p:grpSpPr>
        <p:grpSp>
          <p:nvGrpSpPr>
            <p:cNvPr id="14345" name="Group 19"/>
            <p:cNvGrpSpPr>
              <a:grpSpLocks/>
            </p:cNvGrpSpPr>
            <p:nvPr/>
          </p:nvGrpSpPr>
          <p:grpSpPr bwMode="auto">
            <a:xfrm>
              <a:off x="3744" y="3190"/>
              <a:ext cx="1056" cy="1034"/>
              <a:chOff x="3360" y="1008"/>
              <a:chExt cx="1584" cy="1551"/>
            </a:xfrm>
          </p:grpSpPr>
          <p:pic>
            <p:nvPicPr>
              <p:cNvPr id="14350" name="Picture 20"/>
              <p:cNvPicPr>
                <a:picLocks noChangeAspect="1" noChangeArrowheads="1"/>
              </p:cNvPicPr>
              <p:nvPr/>
            </p:nvPicPr>
            <p:blipFill>
              <a:blip r:embed="rId2" cstate="print"/>
              <a:srcRect r="73026"/>
              <a:stretch>
                <a:fillRect/>
              </a:stretch>
            </p:blipFill>
            <p:spPr bwMode="auto">
              <a:xfrm>
                <a:off x="3360" y="1008"/>
                <a:ext cx="768" cy="1551"/>
              </a:xfrm>
              <a:prstGeom prst="rect">
                <a:avLst/>
              </a:prstGeom>
              <a:noFill/>
              <a:ln w="9525">
                <a:noFill/>
                <a:miter lim="800000"/>
                <a:headEnd/>
                <a:tailEnd/>
              </a:ln>
            </p:spPr>
          </p:pic>
          <p:pic>
            <p:nvPicPr>
              <p:cNvPr id="14351" name="Picture 21"/>
              <p:cNvPicPr>
                <a:picLocks noChangeAspect="1" noChangeArrowheads="1"/>
              </p:cNvPicPr>
              <p:nvPr/>
            </p:nvPicPr>
            <p:blipFill>
              <a:blip r:embed="rId2"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4346" name="Picture 22"/>
            <p:cNvPicPr>
              <a:picLocks noChangeAspect="1" noChangeArrowheads="1"/>
            </p:cNvPicPr>
            <p:nvPr/>
          </p:nvPicPr>
          <p:blipFill>
            <a:blip r:embed="rId3" cstate="print"/>
            <a:srcRect/>
            <a:stretch>
              <a:fillRect/>
            </a:stretch>
          </p:blipFill>
          <p:spPr bwMode="auto">
            <a:xfrm>
              <a:off x="3792" y="3830"/>
              <a:ext cx="144" cy="112"/>
            </a:xfrm>
            <a:prstGeom prst="rect">
              <a:avLst/>
            </a:prstGeom>
            <a:noFill/>
            <a:ln w="9525">
              <a:noFill/>
              <a:miter lim="800000"/>
              <a:headEnd/>
              <a:tailEnd/>
            </a:ln>
          </p:spPr>
        </p:pic>
        <p:pic>
          <p:nvPicPr>
            <p:cNvPr id="14347" name="Picture 23"/>
            <p:cNvPicPr>
              <a:picLocks noChangeAspect="1" noChangeArrowheads="1"/>
            </p:cNvPicPr>
            <p:nvPr/>
          </p:nvPicPr>
          <p:blipFill>
            <a:blip r:embed="rId4" cstate="print"/>
            <a:srcRect/>
            <a:stretch>
              <a:fillRect/>
            </a:stretch>
          </p:blipFill>
          <p:spPr bwMode="auto">
            <a:xfrm>
              <a:off x="4000" y="4022"/>
              <a:ext cx="131" cy="119"/>
            </a:xfrm>
            <a:prstGeom prst="rect">
              <a:avLst/>
            </a:prstGeom>
            <a:noFill/>
            <a:ln w="9525">
              <a:noFill/>
              <a:miter lim="800000"/>
              <a:headEnd/>
              <a:tailEnd/>
            </a:ln>
          </p:spPr>
        </p:pic>
        <p:pic>
          <p:nvPicPr>
            <p:cNvPr id="14348" name="Picture 24"/>
            <p:cNvPicPr>
              <a:picLocks noChangeAspect="1" noChangeArrowheads="1"/>
            </p:cNvPicPr>
            <p:nvPr/>
          </p:nvPicPr>
          <p:blipFill>
            <a:blip r:embed="rId5" cstate="print"/>
            <a:srcRect/>
            <a:stretch>
              <a:fillRect/>
            </a:stretch>
          </p:blipFill>
          <p:spPr bwMode="auto">
            <a:xfrm>
              <a:off x="3808" y="4022"/>
              <a:ext cx="144" cy="125"/>
            </a:xfrm>
            <a:prstGeom prst="rect">
              <a:avLst/>
            </a:prstGeom>
            <a:noFill/>
            <a:ln w="9525">
              <a:noFill/>
              <a:miter lim="800000"/>
              <a:headEnd/>
              <a:tailEnd/>
            </a:ln>
          </p:spPr>
        </p:pic>
        <p:sp>
          <p:nvSpPr>
            <p:cNvPr id="14349" name="Rectangle 25"/>
            <p:cNvSpPr>
              <a:spLocks noChangeArrowheads="1"/>
            </p:cNvSpPr>
            <p:nvPr/>
          </p:nvSpPr>
          <p:spPr bwMode="auto">
            <a:xfrm>
              <a:off x="4512" y="3264"/>
              <a:ext cx="96"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4344" name="Text Box 28"/>
          <p:cNvSpPr txBox="1">
            <a:spLocks noChangeArrowheads="1"/>
          </p:cNvSpPr>
          <p:nvPr/>
        </p:nvSpPr>
        <p:spPr bwMode="auto">
          <a:xfrm>
            <a:off x="5105400" y="6096000"/>
            <a:ext cx="7086600" cy="807914"/>
          </a:xfrm>
          <a:prstGeom prst="rect">
            <a:avLst/>
          </a:prstGeom>
          <a:noFill/>
          <a:ln w="9525">
            <a:noFill/>
            <a:miter lim="800000"/>
            <a:headEnd/>
            <a:tailEnd/>
          </a:ln>
        </p:spPr>
        <p:txBody>
          <a:bodyPr wrap="square">
            <a:spAutoFit/>
          </a:bodyPr>
          <a:lstStyle/>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 tiny – watch all (L11D5)]</a:t>
            </a:r>
          </a:p>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 tiny – silent train (L11D6)] </a:t>
            </a:r>
          </a:p>
          <a:p>
            <a:pPr algn="r">
              <a:lnSpc>
                <a:spcPct val="50000"/>
              </a:lnSpc>
              <a:spcBef>
                <a:spcPct val="50000"/>
              </a:spcBef>
            </a:pPr>
            <a:r>
              <a:rPr lang="en-US" dirty="0" smtClean="0">
                <a:solidFill>
                  <a:srgbClr val="CC0000"/>
                </a:solidFill>
                <a:latin typeface="Calibri" pitchFamily="34" charset="0"/>
              </a:rPr>
              <a:t>[Demo: Q-learning – </a:t>
            </a:r>
            <a:r>
              <a:rPr lang="en-US" dirty="0" err="1" smtClean="0">
                <a:solidFill>
                  <a:srgbClr val="CC0000"/>
                </a:solidFill>
                <a:latin typeface="Calibri" pitchFamily="34" charset="0"/>
              </a:rPr>
              <a:t>pacman</a:t>
            </a:r>
            <a:r>
              <a:rPr lang="en-US" dirty="0" smtClean="0">
                <a:solidFill>
                  <a:srgbClr val="CC0000"/>
                </a:solidFill>
                <a:latin typeface="Calibri" pitchFamily="34" charset="0"/>
              </a:rPr>
              <a:t> – tricky – watch all (L11D7)]</a:t>
            </a:r>
            <a:endParaRPr lang="en-US" dirty="0">
              <a:solidFill>
                <a:srgbClr val="CC0000"/>
              </a:solidFill>
              <a:latin typeface="Calibri" pitchFamily="34" charset="0"/>
            </a:endParaRPr>
          </a:p>
        </p:txBody>
      </p:sp>
      <p:sp>
        <p:nvSpPr>
          <p:cNvPr id="28" name="TextBox 27"/>
          <p:cNvSpPr txBox="1"/>
          <p:nvPr/>
        </p:nvSpPr>
        <p:spPr>
          <a:xfrm>
            <a:off x="838200" y="1524000"/>
            <a:ext cx="2819400" cy="1089529"/>
          </a:xfrm>
          <a:prstGeom prst="rect">
            <a:avLst/>
          </a:prstGeom>
          <a:noFill/>
        </p:spPr>
        <p:txBody>
          <a:bodyPr wrap="square" rtlCol="0">
            <a:spAutoFit/>
          </a:bodyPr>
          <a:lstStyle/>
          <a:p>
            <a:pPr algn="ctr">
              <a:lnSpc>
                <a:spcPct val="90000"/>
              </a:lnSpc>
            </a:pPr>
            <a:r>
              <a:rPr lang="en-US" sz="2400" dirty="0" smtClean="0">
                <a:latin typeface="Calibri" pitchFamily="34" charset="0"/>
              </a:rPr>
              <a:t>Let’s say we discover through experience that this state is bad:</a:t>
            </a:r>
          </a:p>
        </p:txBody>
      </p:sp>
      <p:sp>
        <p:nvSpPr>
          <p:cNvPr id="29" name="TextBox 28"/>
          <p:cNvSpPr txBox="1"/>
          <p:nvPr/>
        </p:nvSpPr>
        <p:spPr>
          <a:xfrm>
            <a:off x="4648200" y="1524000"/>
            <a:ext cx="2819400" cy="1089529"/>
          </a:xfrm>
          <a:prstGeom prst="rect">
            <a:avLst/>
          </a:prstGeom>
          <a:noFill/>
        </p:spPr>
        <p:txBody>
          <a:bodyPr wrap="square" rtlCol="0">
            <a:spAutoFit/>
          </a:bodyPr>
          <a:lstStyle/>
          <a:p>
            <a:pPr algn="ctr">
              <a:lnSpc>
                <a:spcPct val="90000"/>
              </a:lnSpc>
            </a:pPr>
            <a:r>
              <a:rPr lang="en-US" sz="2400" dirty="0" smtClean="0">
                <a:latin typeface="Calibri" pitchFamily="34" charset="0"/>
              </a:rPr>
              <a:t>In naïve q-learning, we know nothing about this state:</a:t>
            </a:r>
          </a:p>
        </p:txBody>
      </p:sp>
      <p:sp>
        <p:nvSpPr>
          <p:cNvPr id="30" name="TextBox 29"/>
          <p:cNvSpPr txBox="1"/>
          <p:nvPr/>
        </p:nvSpPr>
        <p:spPr>
          <a:xfrm>
            <a:off x="8458200" y="1524000"/>
            <a:ext cx="2819400" cy="424732"/>
          </a:xfrm>
          <a:prstGeom prst="rect">
            <a:avLst/>
          </a:prstGeom>
          <a:noFill/>
        </p:spPr>
        <p:txBody>
          <a:bodyPr wrap="square" rtlCol="0">
            <a:spAutoFit/>
          </a:bodyPr>
          <a:lstStyle/>
          <a:p>
            <a:pPr algn="ctr">
              <a:lnSpc>
                <a:spcPct val="90000"/>
              </a:lnSpc>
            </a:pPr>
            <a:r>
              <a:rPr lang="en-US" sz="2400" dirty="0" smtClean="0">
                <a:latin typeface="Calibri" pitchFamily="34" charset="0"/>
              </a:rPr>
              <a:t>Or even this 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Video of Demo Q-Learning </a:t>
            </a:r>
            <a:r>
              <a:rPr lang="en-US" sz="4000" dirty="0" err="1" smtClean="0"/>
              <a:t>Pacman</a:t>
            </a:r>
            <a:r>
              <a:rPr lang="en-US" sz="4000" dirty="0" smtClean="0"/>
              <a:t> – Tiny – Watch All</a:t>
            </a:r>
            <a:endParaRPr lang="en-US" sz="4000" dirty="0"/>
          </a:p>
        </p:txBody>
      </p:sp>
      <p:pic>
        <p:nvPicPr>
          <p:cNvPr id="5" name="Qlearning--pacman--tiny--watch al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7544" y="1143000"/>
            <a:ext cx="8316913" cy="5198071"/>
          </a:xfrm>
          <a:prstGeom prst="rect">
            <a:avLst/>
          </a:prstGeom>
        </p:spPr>
      </p:pic>
    </p:spTree>
    <p:extLst>
      <p:ext uri="{BB962C8B-B14F-4D97-AF65-F5344CB8AC3E}">
        <p14:creationId xmlns:p14="http://schemas.microsoft.com/office/powerpoint/2010/main" val="39425514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Video of Demo Q-Learning </a:t>
            </a:r>
            <a:r>
              <a:rPr lang="en-US" sz="4000" dirty="0" err="1" smtClean="0"/>
              <a:t>Pacman</a:t>
            </a:r>
            <a:r>
              <a:rPr lang="en-US" sz="4000" dirty="0" smtClean="0"/>
              <a:t> – Tiny – Silent Train</a:t>
            </a:r>
            <a:endParaRPr lang="en-US" sz="4000" dirty="0"/>
          </a:p>
        </p:txBody>
      </p:sp>
      <p:pic>
        <p:nvPicPr>
          <p:cNvPr id="3" name="Qlearning--pacman--tiny--silent tra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1" y="1143000"/>
            <a:ext cx="8290559" cy="5181599"/>
          </a:xfrm>
          <a:prstGeom prst="rect">
            <a:avLst/>
          </a:prstGeom>
        </p:spPr>
      </p:pic>
    </p:spTree>
    <p:extLst>
      <p:ext uri="{BB962C8B-B14F-4D97-AF65-F5344CB8AC3E}">
        <p14:creationId xmlns:p14="http://schemas.microsoft.com/office/powerpoint/2010/main" val="1965200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Video of Demo Q-Learning </a:t>
            </a:r>
            <a:r>
              <a:rPr lang="en-US" sz="4000" dirty="0" err="1" smtClean="0"/>
              <a:t>Pacman</a:t>
            </a:r>
            <a:r>
              <a:rPr lang="en-US" sz="4000" dirty="0" smtClean="0"/>
              <a:t> – Tricky – Watch All</a:t>
            </a:r>
            <a:endParaRPr lang="en-US" sz="4000" dirty="0"/>
          </a:p>
        </p:txBody>
      </p:sp>
      <p:pic>
        <p:nvPicPr>
          <p:cNvPr id="3" name="Qlearning--pacman--tricky--watch al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20240" y="1143000"/>
            <a:ext cx="8351520" cy="5219699"/>
          </a:xfrm>
          <a:prstGeom prst="rect">
            <a:avLst/>
          </a:prstGeom>
        </p:spPr>
      </p:pic>
    </p:spTree>
    <p:extLst>
      <p:ext uri="{BB962C8B-B14F-4D97-AF65-F5344CB8AC3E}">
        <p14:creationId xmlns:p14="http://schemas.microsoft.com/office/powerpoint/2010/main" val="1965200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3033340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Feature-Based Representations</a:t>
            </a:r>
          </a:p>
        </p:txBody>
      </p:sp>
      <p:sp>
        <p:nvSpPr>
          <p:cNvPr id="15363" name="Rectangle 3"/>
          <p:cNvSpPr>
            <a:spLocks noGrp="1" noChangeArrowheads="1"/>
          </p:cNvSpPr>
          <p:nvPr>
            <p:ph idx="1"/>
          </p:nvPr>
        </p:nvSpPr>
        <p:spPr>
          <a:xfrm>
            <a:off x="457200" y="1600200"/>
            <a:ext cx="6858000" cy="4525963"/>
          </a:xfrm>
        </p:spPr>
        <p:txBody>
          <a:bodyPr/>
          <a:lstStyle/>
          <a:p>
            <a:pPr>
              <a:lnSpc>
                <a:spcPct val="80000"/>
              </a:lnSpc>
            </a:pPr>
            <a:r>
              <a:rPr lang="en-US" sz="2400" dirty="0" smtClean="0"/>
              <a:t>Solution: describe a state using a vector of features (properties)</a:t>
            </a:r>
          </a:p>
          <a:p>
            <a:pPr lvl="1">
              <a:lnSpc>
                <a:spcPct val="80000"/>
              </a:lnSpc>
            </a:pPr>
            <a:r>
              <a:rPr lang="en-US" sz="2000" dirty="0" smtClean="0"/>
              <a:t>Features are functions from states to real numbers (often 0/1) that capture important properties of the state</a:t>
            </a:r>
          </a:p>
          <a:p>
            <a:pPr lvl="1">
              <a:lnSpc>
                <a:spcPct val="80000"/>
              </a:lnSpc>
            </a:pPr>
            <a:r>
              <a:rPr lang="en-US" sz="2000" dirty="0" smtClean="0"/>
              <a:t>Example features:</a:t>
            </a:r>
          </a:p>
          <a:p>
            <a:pPr lvl="2">
              <a:lnSpc>
                <a:spcPct val="80000"/>
              </a:lnSpc>
            </a:pPr>
            <a:r>
              <a:rPr lang="en-US" sz="1800" dirty="0" smtClean="0"/>
              <a:t>Distance to closest ghost</a:t>
            </a:r>
          </a:p>
          <a:p>
            <a:pPr lvl="2">
              <a:lnSpc>
                <a:spcPct val="80000"/>
              </a:lnSpc>
            </a:pPr>
            <a:r>
              <a:rPr lang="en-US" sz="1800" dirty="0" smtClean="0"/>
              <a:t>Distance to closest dot</a:t>
            </a:r>
          </a:p>
          <a:p>
            <a:pPr lvl="2">
              <a:lnSpc>
                <a:spcPct val="80000"/>
              </a:lnSpc>
            </a:pPr>
            <a:r>
              <a:rPr lang="en-US" sz="1800" dirty="0" smtClean="0"/>
              <a:t>Number of ghosts</a:t>
            </a:r>
          </a:p>
          <a:p>
            <a:pPr lvl="2">
              <a:lnSpc>
                <a:spcPct val="80000"/>
              </a:lnSpc>
            </a:pPr>
            <a:r>
              <a:rPr lang="en-US" sz="1800" dirty="0" smtClean="0"/>
              <a:t>1 / (dist to dot)</a:t>
            </a:r>
            <a:r>
              <a:rPr lang="en-US" sz="1800" baseline="30000" dirty="0" smtClean="0"/>
              <a:t>2</a:t>
            </a:r>
          </a:p>
          <a:p>
            <a:pPr lvl="2">
              <a:lnSpc>
                <a:spcPct val="80000"/>
              </a:lnSpc>
            </a:pPr>
            <a:r>
              <a:rPr lang="en-US" sz="1800" dirty="0" smtClean="0"/>
              <a:t>Is </a:t>
            </a:r>
            <a:r>
              <a:rPr lang="en-US" sz="1800" dirty="0" err="1" smtClean="0"/>
              <a:t>Pacman</a:t>
            </a:r>
            <a:r>
              <a:rPr lang="en-US" sz="1800" dirty="0" smtClean="0"/>
              <a:t> in a tunnel? (0/1)</a:t>
            </a:r>
          </a:p>
          <a:p>
            <a:pPr lvl="2">
              <a:lnSpc>
                <a:spcPct val="80000"/>
              </a:lnSpc>
            </a:pPr>
            <a:r>
              <a:rPr lang="en-US" sz="1800" dirty="0" smtClean="0"/>
              <a:t>…… etc.</a:t>
            </a:r>
          </a:p>
          <a:p>
            <a:pPr lvl="2">
              <a:lnSpc>
                <a:spcPct val="80000"/>
              </a:lnSpc>
            </a:pPr>
            <a:r>
              <a:rPr lang="en-US" sz="1800" dirty="0" smtClean="0"/>
              <a:t>Is it the exact state on this slide?</a:t>
            </a:r>
          </a:p>
          <a:p>
            <a:pPr lvl="1">
              <a:lnSpc>
                <a:spcPct val="80000"/>
              </a:lnSpc>
            </a:pPr>
            <a:r>
              <a:rPr lang="en-US" sz="2000" dirty="0" smtClean="0"/>
              <a:t>Can also describe a q-state (s, a) with features (e.g. action moves closer to food)</a:t>
            </a:r>
          </a:p>
        </p:txBody>
      </p:sp>
      <p:grpSp>
        <p:nvGrpSpPr>
          <p:cNvPr id="17" name="Group 16"/>
          <p:cNvGrpSpPr/>
          <p:nvPr/>
        </p:nvGrpSpPr>
        <p:grpSpPr>
          <a:xfrm>
            <a:off x="7543800" y="1752600"/>
            <a:ext cx="4038600" cy="3954463"/>
            <a:chOff x="5943600" y="1524000"/>
            <a:chExt cx="2514600" cy="2462213"/>
          </a:xfrm>
        </p:grpSpPr>
        <p:grpSp>
          <p:nvGrpSpPr>
            <p:cNvPr id="15364" name="Group 4"/>
            <p:cNvGrpSpPr>
              <a:grpSpLocks/>
            </p:cNvGrpSpPr>
            <p:nvPr/>
          </p:nvGrpSpPr>
          <p:grpSpPr bwMode="auto">
            <a:xfrm>
              <a:off x="5943600" y="1524000"/>
              <a:ext cx="2514600" cy="2462213"/>
              <a:chOff x="3744" y="960"/>
              <a:chExt cx="1584" cy="1551"/>
            </a:xfrm>
          </p:grpSpPr>
          <p:grpSp>
            <p:nvGrpSpPr>
              <p:cNvPr id="15367" name="Group 5"/>
              <p:cNvGrpSpPr>
                <a:grpSpLocks/>
              </p:cNvGrpSpPr>
              <p:nvPr/>
            </p:nvGrpSpPr>
            <p:grpSpPr bwMode="auto">
              <a:xfrm>
                <a:off x="3744" y="960"/>
                <a:ext cx="1584" cy="1551"/>
                <a:chOff x="3408" y="912"/>
                <a:chExt cx="1584" cy="1551"/>
              </a:xfrm>
            </p:grpSpPr>
            <p:grpSp>
              <p:nvGrpSpPr>
                <p:cNvPr id="15371" name="Group 6"/>
                <p:cNvGrpSpPr>
                  <a:grpSpLocks/>
                </p:cNvGrpSpPr>
                <p:nvPr/>
              </p:nvGrpSpPr>
              <p:grpSpPr bwMode="auto">
                <a:xfrm>
                  <a:off x="3408" y="912"/>
                  <a:ext cx="1584" cy="1551"/>
                  <a:chOff x="3360" y="1008"/>
                  <a:chExt cx="1584" cy="1551"/>
                </a:xfrm>
              </p:grpSpPr>
              <p:pic>
                <p:nvPicPr>
                  <p:cNvPr id="15375" name="Picture 7"/>
                  <p:cNvPicPr>
                    <a:picLocks noChangeAspect="1" noChangeArrowheads="1"/>
                  </p:cNvPicPr>
                  <p:nvPr/>
                </p:nvPicPr>
                <p:blipFill>
                  <a:blip r:embed="rId2" cstate="print"/>
                  <a:srcRect r="73026"/>
                  <a:stretch>
                    <a:fillRect/>
                  </a:stretch>
                </p:blipFill>
                <p:spPr bwMode="auto">
                  <a:xfrm>
                    <a:off x="3360" y="1008"/>
                    <a:ext cx="768" cy="1551"/>
                  </a:xfrm>
                  <a:prstGeom prst="rect">
                    <a:avLst/>
                  </a:prstGeom>
                  <a:noFill/>
                  <a:ln w="9525">
                    <a:noFill/>
                    <a:miter lim="800000"/>
                    <a:headEnd/>
                    <a:tailEnd/>
                  </a:ln>
                </p:spPr>
              </p:pic>
              <p:pic>
                <p:nvPicPr>
                  <p:cNvPr id="15376" name="Picture 8"/>
                  <p:cNvPicPr>
                    <a:picLocks noChangeAspect="1" noChangeArrowheads="1"/>
                  </p:cNvPicPr>
                  <p:nvPr/>
                </p:nvPicPr>
                <p:blipFill>
                  <a:blip r:embed="rId2"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5372" name="Picture 9"/>
                <p:cNvPicPr>
                  <a:picLocks noChangeAspect="1" noChangeArrowheads="1"/>
                </p:cNvPicPr>
                <p:nvPr/>
              </p:nvPicPr>
              <p:blipFill>
                <a:blip r:embed="rId3" cstate="print"/>
                <a:srcRect/>
                <a:stretch>
                  <a:fillRect/>
                </a:stretch>
              </p:blipFill>
              <p:spPr bwMode="auto">
                <a:xfrm>
                  <a:off x="3480" y="1872"/>
                  <a:ext cx="216" cy="168"/>
                </a:xfrm>
                <a:prstGeom prst="rect">
                  <a:avLst/>
                </a:prstGeom>
                <a:noFill/>
                <a:ln w="9525">
                  <a:noFill/>
                  <a:miter lim="800000"/>
                  <a:headEnd/>
                  <a:tailEnd/>
                </a:ln>
              </p:spPr>
            </p:pic>
            <p:pic>
              <p:nvPicPr>
                <p:cNvPr id="15373" name="Picture 10"/>
                <p:cNvPicPr>
                  <a:picLocks noChangeAspect="1" noChangeArrowheads="1"/>
                </p:cNvPicPr>
                <p:nvPr/>
              </p:nvPicPr>
              <p:blipFill>
                <a:blip r:embed="rId4" cstate="print"/>
                <a:srcRect/>
                <a:stretch>
                  <a:fillRect/>
                </a:stretch>
              </p:blipFill>
              <p:spPr bwMode="auto">
                <a:xfrm>
                  <a:off x="3792" y="2160"/>
                  <a:ext cx="197" cy="178"/>
                </a:xfrm>
                <a:prstGeom prst="rect">
                  <a:avLst/>
                </a:prstGeom>
                <a:noFill/>
                <a:ln w="9525">
                  <a:noFill/>
                  <a:miter lim="800000"/>
                  <a:headEnd/>
                  <a:tailEnd/>
                </a:ln>
              </p:spPr>
            </p:pic>
            <p:pic>
              <p:nvPicPr>
                <p:cNvPr id="15374" name="Picture 11"/>
                <p:cNvPicPr>
                  <a:picLocks noChangeAspect="1" noChangeArrowheads="1"/>
                </p:cNvPicPr>
                <p:nvPr/>
              </p:nvPicPr>
              <p:blipFill>
                <a:blip r:embed="rId5" cstate="print"/>
                <a:srcRect/>
                <a:stretch>
                  <a:fillRect/>
                </a:stretch>
              </p:blipFill>
              <p:spPr bwMode="auto">
                <a:xfrm>
                  <a:off x="3504" y="2160"/>
                  <a:ext cx="216" cy="187"/>
                </a:xfrm>
                <a:prstGeom prst="rect">
                  <a:avLst/>
                </a:prstGeom>
                <a:noFill/>
                <a:ln w="9525">
                  <a:noFill/>
                  <a:miter lim="800000"/>
                  <a:headEnd/>
                  <a:tailEnd/>
                </a:ln>
              </p:spPr>
            </p:pic>
          </p:grpSp>
          <p:sp>
            <p:nvSpPr>
              <p:cNvPr id="15368" name="Rectangle 12"/>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69" name="Rectangle 13"/>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5370" name="Rectangle 14"/>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5365" name="Rectangle 15"/>
            <p:cNvSpPr>
              <a:spLocks noChangeArrowheads="1"/>
            </p:cNvSpPr>
            <p:nvPr/>
          </p:nvSpPr>
          <p:spPr bwMode="auto">
            <a:xfrm>
              <a:off x="6096000" y="3352800"/>
              <a:ext cx="228600" cy="152400"/>
            </a:xfrm>
            <a:prstGeom prst="rect">
              <a:avLst/>
            </a:prstGeom>
            <a:solidFill>
              <a:schemeClr val="tx1"/>
            </a:solidFill>
            <a:ln w="9525">
              <a:solidFill>
                <a:schemeClr val="tx1"/>
              </a:solidFill>
              <a:miter lim="800000"/>
              <a:headEnd/>
              <a:tailEnd/>
            </a:ln>
          </p:spPr>
          <p:txBody>
            <a:bodyPr wrap="none" anchor="ctr"/>
            <a:lstStyle/>
            <a:p>
              <a:endParaRPr lang="en-US"/>
            </a:p>
          </p:txBody>
        </p:sp>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smtClean="0"/>
              <a:t>Using a feature representation, we can write a q function (or value function) for any state using a few weights:</a:t>
            </a:r>
          </a:p>
          <a:p>
            <a:pPr>
              <a:lnSpc>
                <a:spcPct val="90000"/>
              </a:lnSpc>
            </a:pPr>
            <a:endParaRPr lang="en-US" sz="2400" dirty="0" smtClean="0"/>
          </a:p>
          <a:p>
            <a:pPr>
              <a:lnSpc>
                <a:spcPct val="90000"/>
              </a:lnSpc>
            </a:pPr>
            <a:endParaRPr lang="en-US" sz="2400" dirty="0" smtClean="0"/>
          </a:p>
          <a:p>
            <a:pPr>
              <a:lnSpc>
                <a:spcPct val="90000"/>
              </a:lnSpc>
            </a:pPr>
            <a:endParaRPr lang="en-US" sz="4000" dirty="0" smtClean="0"/>
          </a:p>
          <a:p>
            <a:pPr>
              <a:lnSpc>
                <a:spcPct val="90000"/>
              </a:lnSpc>
            </a:pPr>
            <a:endParaRPr lang="en-US" sz="2400" dirty="0" smtClean="0"/>
          </a:p>
          <a:p>
            <a:pPr>
              <a:lnSpc>
                <a:spcPct val="90000"/>
              </a:lnSpc>
            </a:pPr>
            <a:r>
              <a:rPr lang="en-US" sz="2400" dirty="0" smtClean="0"/>
              <a:t>Advantage: our experience is summed up in a few powerful numbers</a:t>
            </a:r>
          </a:p>
          <a:p>
            <a:pPr>
              <a:lnSpc>
                <a:spcPct val="90000"/>
              </a:lnSpc>
            </a:pPr>
            <a:endParaRPr lang="en-US" sz="2400" dirty="0" smtClean="0"/>
          </a:p>
          <a:p>
            <a:pPr>
              <a:lnSpc>
                <a:spcPct val="90000"/>
              </a:lnSpc>
            </a:pPr>
            <a:r>
              <a:rPr lang="en-US" sz="2400" dirty="0" smtClean="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4"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5" cstate="print"/>
          <a:srcRect/>
          <a:stretch>
            <a:fillRect/>
          </a:stretch>
        </p:blipFill>
        <p:spPr bwMode="auto">
          <a:xfrm>
            <a:off x="1600200" y="3398837"/>
            <a:ext cx="7835900" cy="334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smtClean="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smtClean="0"/>
              <a:t>Q-learning with linear Q-functions: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Intuitive interpretation:</a:t>
            </a:r>
          </a:p>
          <a:p>
            <a:pPr lvl="1">
              <a:lnSpc>
                <a:spcPct val="80000"/>
              </a:lnSpc>
            </a:pPr>
            <a:r>
              <a:rPr lang="en-US" sz="2000" dirty="0" smtClean="0"/>
              <a:t>Adjust weights of active features</a:t>
            </a:r>
          </a:p>
          <a:p>
            <a:pPr lvl="1">
              <a:lnSpc>
                <a:spcPct val="80000"/>
              </a:lnSpc>
            </a:pPr>
            <a:r>
              <a:rPr lang="en-US" sz="2000" dirty="0" smtClean="0"/>
              <a:t>E.g., if something unexpectedly bad happens, blame the features that were on: </a:t>
            </a:r>
            <a:r>
              <a:rPr lang="en-US" sz="2000" dirty="0" err="1" smtClean="0"/>
              <a:t>disprefer</a:t>
            </a:r>
            <a:r>
              <a:rPr lang="en-US" sz="2000" dirty="0" smtClean="0"/>
              <a:t> all states with that state’s features</a:t>
            </a:r>
          </a:p>
          <a:p>
            <a:pPr lvl="4">
              <a:lnSpc>
                <a:spcPct val="80000"/>
              </a:lnSpc>
            </a:pPr>
            <a:endParaRPr lang="en-US" sz="1200" dirty="0" smtClean="0"/>
          </a:p>
          <a:p>
            <a:pPr>
              <a:lnSpc>
                <a:spcPct val="80000"/>
              </a:lnSpc>
            </a:pPr>
            <a:r>
              <a:rPr lang="en-US" sz="2400" dirty="0" smtClean="0"/>
              <a:t>Formal justification: online least squares</a:t>
            </a:r>
          </a:p>
        </p:txBody>
      </p:sp>
      <p:pic>
        <p:nvPicPr>
          <p:cNvPr id="18" name="Picture 17" descr="txp_fig"/>
          <p:cNvPicPr>
            <a:picLocks noChangeAspect="1"/>
          </p:cNvPicPr>
          <p:nvPr>
            <p:custDataLst>
              <p:tags r:id="rId1"/>
            </p:custDataLst>
          </p:nvPr>
        </p:nvPicPr>
        <p:blipFill>
          <a:blip r:embed="rId7"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8"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0"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1"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8947150" y="2438400"/>
            <a:ext cx="2940050" cy="284593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ight Arrow 52"/>
          <p:cNvSpPr/>
          <p:nvPr/>
        </p:nvSpPr>
        <p:spPr>
          <a:xfrm>
            <a:off x="6324600" y="2057400"/>
            <a:ext cx="2362200" cy="1600200"/>
          </a:xfrm>
          <a:prstGeom prst="rightArrow">
            <a:avLst>
              <a:gd name="adj1" fmla="val 50000"/>
              <a:gd name="adj2" fmla="val 37912"/>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p:txBody>
          <a:bodyPr/>
          <a:lstStyle/>
          <a:p>
            <a:r>
              <a:rPr lang="en-US" smtClean="0"/>
              <a:t>Example: Q-Pacman</a:t>
            </a:r>
          </a:p>
        </p:txBody>
      </p:sp>
      <p:pic>
        <p:nvPicPr>
          <p:cNvPr id="1804315" name="Picture 27" descr="txp_fig"/>
          <p:cNvPicPr>
            <a:picLocks noChangeAspect="1" noChangeArrowheads="1"/>
          </p:cNvPicPr>
          <p:nvPr>
            <p:custDataLst>
              <p:tags r:id="rId1"/>
            </p:custDataLst>
          </p:nvPr>
        </p:nvPicPr>
        <p:blipFill>
          <a:blip r:embed="rId16" cstate="print"/>
          <a:srcRect/>
          <a:stretch>
            <a:fillRect/>
          </a:stretch>
        </p:blipFill>
        <p:spPr bwMode="auto">
          <a:xfrm>
            <a:off x="2971800" y="2209800"/>
            <a:ext cx="2970896" cy="264608"/>
          </a:xfrm>
          <a:prstGeom prst="rect">
            <a:avLst/>
          </a:prstGeom>
          <a:noFill/>
          <a:ln w="9525">
            <a:noFill/>
            <a:miter lim="800000"/>
            <a:headEnd/>
            <a:tailEnd/>
          </a:ln>
        </p:spPr>
      </p:pic>
      <p:pic>
        <p:nvPicPr>
          <p:cNvPr id="1804316" name="Picture 28" descr="txp_fig"/>
          <p:cNvPicPr>
            <a:picLocks noChangeAspect="1" noChangeArrowheads="1"/>
          </p:cNvPicPr>
          <p:nvPr>
            <p:custDataLst>
              <p:tags r:id="rId2"/>
            </p:custDataLst>
          </p:nvPr>
        </p:nvPicPr>
        <p:blipFill>
          <a:blip r:embed="rId17" cstate="print"/>
          <a:srcRect/>
          <a:stretch>
            <a:fillRect/>
          </a:stretch>
        </p:blipFill>
        <p:spPr bwMode="auto">
          <a:xfrm>
            <a:off x="3023105" y="3200400"/>
            <a:ext cx="2920495" cy="264608"/>
          </a:xfrm>
          <a:prstGeom prst="rect">
            <a:avLst/>
          </a:prstGeom>
          <a:noFill/>
          <a:ln w="9525">
            <a:noFill/>
            <a:miter lim="800000"/>
            <a:headEnd/>
            <a:tailEnd/>
          </a:ln>
        </p:spPr>
      </p:pic>
      <p:pic>
        <p:nvPicPr>
          <p:cNvPr id="58" name="Picture 57" descr="txp_fig"/>
          <p:cNvPicPr>
            <a:picLocks noChangeAspect="1"/>
          </p:cNvPicPr>
          <p:nvPr>
            <p:custDataLst>
              <p:tags r:id="rId3"/>
            </p:custDataLst>
          </p:nvPr>
        </p:nvPicPr>
        <p:blipFill>
          <a:blip r:embed="rId18" cstate="print"/>
          <a:stretch>
            <a:fillRect/>
          </a:stretch>
        </p:blipFill>
        <p:spPr bwMode="auto">
          <a:xfrm>
            <a:off x="2286000" y="4391048"/>
            <a:ext cx="4298086" cy="485752"/>
          </a:xfrm>
          <a:prstGeom prst="rect">
            <a:avLst/>
          </a:prstGeom>
          <a:noFill/>
          <a:ln/>
          <a:effectLst/>
        </p:spPr>
      </p:pic>
      <p:pic>
        <p:nvPicPr>
          <p:cNvPr id="18441" name="Picture 30" descr="txp_fig"/>
          <p:cNvPicPr>
            <a:picLocks noChangeAspect="1" noChangeArrowheads="1"/>
          </p:cNvPicPr>
          <p:nvPr>
            <p:custDataLst>
              <p:tags r:id="rId4"/>
            </p:custDataLst>
          </p:nvPr>
        </p:nvPicPr>
        <p:blipFill>
          <a:blip r:embed="rId19" cstate="print"/>
          <a:srcRect/>
          <a:stretch>
            <a:fillRect/>
          </a:stretch>
        </p:blipFill>
        <p:spPr bwMode="auto">
          <a:xfrm>
            <a:off x="2590056" y="1219200"/>
            <a:ext cx="6906374" cy="380999"/>
          </a:xfrm>
          <a:prstGeom prst="rect">
            <a:avLst/>
          </a:prstGeom>
          <a:noFill/>
          <a:ln w="9525">
            <a:noFill/>
            <a:miter lim="800000"/>
            <a:headEnd/>
            <a:tailEnd/>
          </a:ln>
        </p:spPr>
      </p:pic>
      <p:pic>
        <p:nvPicPr>
          <p:cNvPr id="49" name="Picture 48" descr="txp_fig"/>
          <p:cNvPicPr>
            <a:picLocks noChangeAspect="1"/>
          </p:cNvPicPr>
          <p:nvPr>
            <p:custDataLst>
              <p:tags r:id="rId5"/>
            </p:custDataLst>
          </p:nvPr>
        </p:nvPicPr>
        <p:blipFill>
          <a:blip r:embed="rId20" cstate="print"/>
          <a:stretch>
            <a:fillRect/>
          </a:stretch>
        </p:blipFill>
        <p:spPr bwMode="auto">
          <a:xfrm>
            <a:off x="1919288" y="5334000"/>
            <a:ext cx="2555662" cy="214185"/>
          </a:xfrm>
          <a:prstGeom prst="rect">
            <a:avLst/>
          </a:prstGeom>
          <a:noFill/>
          <a:ln/>
          <a:effectLst/>
        </p:spPr>
      </p:pic>
      <p:pic>
        <p:nvPicPr>
          <p:cNvPr id="64" name="Picture 63" descr="txp_fig"/>
          <p:cNvPicPr>
            <a:picLocks noChangeAspect="1"/>
          </p:cNvPicPr>
          <p:nvPr>
            <p:custDataLst>
              <p:tags r:id="rId6"/>
            </p:custDataLst>
          </p:nvPr>
        </p:nvPicPr>
        <p:blipFill>
          <a:blip r:embed="rId21" cstate="print"/>
          <a:stretch>
            <a:fillRect/>
          </a:stretch>
        </p:blipFill>
        <p:spPr bwMode="auto">
          <a:xfrm>
            <a:off x="6262684" y="5105400"/>
            <a:ext cx="4010033" cy="315396"/>
          </a:xfrm>
          <a:prstGeom prst="rect">
            <a:avLst/>
          </a:prstGeom>
          <a:noFill/>
          <a:ln/>
          <a:effectLst/>
        </p:spPr>
      </p:pic>
      <p:pic>
        <p:nvPicPr>
          <p:cNvPr id="65" name="Picture 64" descr="txp_fig"/>
          <p:cNvPicPr>
            <a:picLocks noChangeAspect="1"/>
          </p:cNvPicPr>
          <p:nvPr>
            <p:custDataLst>
              <p:tags r:id="rId7"/>
            </p:custDataLst>
          </p:nvPr>
        </p:nvPicPr>
        <p:blipFill>
          <a:blip r:embed="rId22" cstate="print"/>
          <a:stretch>
            <a:fillRect/>
          </a:stretch>
        </p:blipFill>
        <p:spPr bwMode="auto">
          <a:xfrm>
            <a:off x="6310159" y="5549165"/>
            <a:ext cx="4205595" cy="315398"/>
          </a:xfrm>
          <a:prstGeom prst="rect">
            <a:avLst/>
          </a:prstGeom>
          <a:noFill/>
          <a:ln/>
          <a:effectLst/>
        </p:spPr>
      </p:pic>
      <p:pic>
        <p:nvPicPr>
          <p:cNvPr id="1804323" name="Picture 35" descr="txp_fig"/>
          <p:cNvPicPr>
            <a:picLocks noChangeAspect="1" noChangeArrowheads="1"/>
          </p:cNvPicPr>
          <p:nvPr>
            <p:custDataLst>
              <p:tags r:id="rId8"/>
            </p:custDataLst>
          </p:nvPr>
        </p:nvPicPr>
        <p:blipFill>
          <a:blip r:embed="rId23" cstate="print"/>
          <a:srcRect/>
          <a:stretch>
            <a:fillRect/>
          </a:stretch>
        </p:blipFill>
        <p:spPr bwMode="auto">
          <a:xfrm>
            <a:off x="2667000" y="6248400"/>
            <a:ext cx="6906369" cy="381000"/>
          </a:xfrm>
          <a:prstGeom prst="rect">
            <a:avLst/>
          </a:prstGeom>
          <a:noFill/>
          <a:ln w="9525">
            <a:noFill/>
            <a:miter lim="800000"/>
            <a:headEnd/>
            <a:tailEnd/>
          </a:ln>
        </p:spPr>
      </p:pic>
      <p:grpSp>
        <p:nvGrpSpPr>
          <p:cNvPr id="50" name="Group 49"/>
          <p:cNvGrpSpPr/>
          <p:nvPr/>
        </p:nvGrpSpPr>
        <p:grpSpPr>
          <a:xfrm>
            <a:off x="571500" y="1981200"/>
            <a:ext cx="2073910" cy="1752600"/>
            <a:chOff x="8534400" y="1279524"/>
            <a:chExt cx="2705100" cy="2286000"/>
          </a:xfrm>
        </p:grpSpPr>
        <p:grpSp>
          <p:nvGrpSpPr>
            <p:cNvPr id="18437" name="Group 14"/>
            <p:cNvGrpSpPr>
              <a:grpSpLocks/>
            </p:cNvGrpSpPr>
            <p:nvPr/>
          </p:nvGrpSpPr>
          <p:grpSpPr bwMode="auto">
            <a:xfrm>
              <a:off x="8904288" y="1279524"/>
              <a:ext cx="2335212" cy="2286000"/>
              <a:chOff x="3984" y="960"/>
              <a:chExt cx="1584" cy="1551"/>
            </a:xfrm>
          </p:grpSpPr>
          <p:grpSp>
            <p:nvGrpSpPr>
              <p:cNvPr id="18453" name="Group 15"/>
              <p:cNvGrpSpPr>
                <a:grpSpLocks/>
              </p:cNvGrpSpPr>
              <p:nvPr/>
            </p:nvGrpSpPr>
            <p:grpSpPr bwMode="auto">
              <a:xfrm>
                <a:off x="3984" y="960"/>
                <a:ext cx="1584" cy="1551"/>
                <a:chOff x="3744" y="960"/>
                <a:chExt cx="1584" cy="1551"/>
              </a:xfrm>
            </p:grpSpPr>
            <p:grpSp>
              <p:nvGrpSpPr>
                <p:cNvPr id="18455" name="Group 16"/>
                <p:cNvGrpSpPr>
                  <a:grpSpLocks/>
                </p:cNvGrpSpPr>
                <p:nvPr/>
              </p:nvGrpSpPr>
              <p:grpSpPr bwMode="auto">
                <a:xfrm>
                  <a:off x="3744" y="960"/>
                  <a:ext cx="1584" cy="1551"/>
                  <a:chOff x="3408" y="912"/>
                  <a:chExt cx="1584" cy="1551"/>
                </a:xfrm>
              </p:grpSpPr>
              <p:grpSp>
                <p:nvGrpSpPr>
                  <p:cNvPr id="18459" name="Group 17"/>
                  <p:cNvGrpSpPr>
                    <a:grpSpLocks/>
                  </p:cNvGrpSpPr>
                  <p:nvPr/>
                </p:nvGrpSpPr>
                <p:grpSpPr bwMode="auto">
                  <a:xfrm>
                    <a:off x="3408" y="912"/>
                    <a:ext cx="1584" cy="1551"/>
                    <a:chOff x="3360" y="1008"/>
                    <a:chExt cx="1584" cy="1551"/>
                  </a:xfrm>
                </p:grpSpPr>
                <p:pic>
                  <p:nvPicPr>
                    <p:cNvPr id="18463" name="Picture 18"/>
                    <p:cNvPicPr>
                      <a:picLocks noChangeAspect="1" noChangeArrowheads="1"/>
                    </p:cNvPicPr>
                    <p:nvPr/>
                  </p:nvPicPr>
                  <p:blipFill>
                    <a:blip r:embed="rId24" cstate="print"/>
                    <a:srcRect r="73026"/>
                    <a:stretch>
                      <a:fillRect/>
                    </a:stretch>
                  </p:blipFill>
                  <p:spPr bwMode="auto">
                    <a:xfrm>
                      <a:off x="3360" y="1008"/>
                      <a:ext cx="768" cy="1551"/>
                    </a:xfrm>
                    <a:prstGeom prst="rect">
                      <a:avLst/>
                    </a:prstGeom>
                    <a:noFill/>
                    <a:ln w="9525">
                      <a:noFill/>
                      <a:miter lim="800000"/>
                      <a:headEnd/>
                      <a:tailEnd/>
                    </a:ln>
                  </p:spPr>
                </p:pic>
                <p:pic>
                  <p:nvPicPr>
                    <p:cNvPr id="18464" name="Picture 19"/>
                    <p:cNvPicPr>
                      <a:picLocks noChangeAspect="1" noChangeArrowheads="1"/>
                    </p:cNvPicPr>
                    <p:nvPr/>
                  </p:nvPicPr>
                  <p:blipFill>
                    <a:blip r:embed="rId24"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8460" name="Picture 20"/>
                  <p:cNvPicPr>
                    <a:picLocks noChangeAspect="1" noChangeArrowheads="1"/>
                  </p:cNvPicPr>
                  <p:nvPr/>
                </p:nvPicPr>
                <p:blipFill>
                  <a:blip r:embed="rId25" cstate="print"/>
                  <a:srcRect/>
                  <a:stretch>
                    <a:fillRect/>
                  </a:stretch>
                </p:blipFill>
                <p:spPr bwMode="auto">
                  <a:xfrm>
                    <a:off x="3480" y="1872"/>
                    <a:ext cx="216" cy="168"/>
                  </a:xfrm>
                  <a:prstGeom prst="rect">
                    <a:avLst/>
                  </a:prstGeom>
                  <a:noFill/>
                  <a:ln w="9525">
                    <a:noFill/>
                    <a:miter lim="800000"/>
                    <a:headEnd/>
                    <a:tailEnd/>
                  </a:ln>
                </p:spPr>
              </p:pic>
              <p:pic>
                <p:nvPicPr>
                  <p:cNvPr id="18461" name="Picture 21"/>
                  <p:cNvPicPr>
                    <a:picLocks noChangeAspect="1" noChangeArrowheads="1"/>
                  </p:cNvPicPr>
                  <p:nvPr/>
                </p:nvPicPr>
                <p:blipFill>
                  <a:blip r:embed="rId26" cstate="print"/>
                  <a:srcRect/>
                  <a:stretch>
                    <a:fillRect/>
                  </a:stretch>
                </p:blipFill>
                <p:spPr bwMode="auto">
                  <a:xfrm>
                    <a:off x="3792" y="2160"/>
                    <a:ext cx="197" cy="178"/>
                  </a:xfrm>
                  <a:prstGeom prst="rect">
                    <a:avLst/>
                  </a:prstGeom>
                  <a:noFill/>
                  <a:ln w="9525">
                    <a:noFill/>
                    <a:miter lim="800000"/>
                    <a:headEnd/>
                    <a:tailEnd/>
                  </a:ln>
                </p:spPr>
              </p:pic>
              <p:pic>
                <p:nvPicPr>
                  <p:cNvPr id="18462" name="Picture 22"/>
                  <p:cNvPicPr>
                    <a:picLocks noChangeAspect="1" noChangeArrowheads="1"/>
                  </p:cNvPicPr>
                  <p:nvPr/>
                </p:nvPicPr>
                <p:blipFill>
                  <a:blip r:embed="rId27" cstate="print"/>
                  <a:srcRect/>
                  <a:stretch>
                    <a:fillRect/>
                  </a:stretch>
                </p:blipFill>
                <p:spPr bwMode="auto">
                  <a:xfrm>
                    <a:off x="3504" y="2160"/>
                    <a:ext cx="216" cy="187"/>
                  </a:xfrm>
                  <a:prstGeom prst="rect">
                    <a:avLst/>
                  </a:prstGeom>
                  <a:noFill/>
                  <a:ln w="9525">
                    <a:noFill/>
                    <a:miter lim="800000"/>
                    <a:headEnd/>
                    <a:tailEnd/>
                  </a:ln>
                </p:spPr>
              </p:pic>
            </p:grpSp>
            <p:sp>
              <p:nvSpPr>
                <p:cNvPr id="18456" name="Rectangle 23"/>
                <p:cNvSpPr>
                  <a:spLocks noChangeArrowheads="1"/>
                </p:cNvSpPr>
                <p:nvPr/>
              </p:nvSpPr>
              <p:spPr bwMode="auto">
                <a:xfrm>
                  <a:off x="4032" y="2208"/>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57" name="Rectangle 24"/>
                <p:cNvSpPr>
                  <a:spLocks noChangeArrowheads="1"/>
                </p:cNvSpPr>
                <p:nvPr/>
              </p:nvSpPr>
              <p:spPr bwMode="auto">
                <a:xfrm>
                  <a:off x="4320" y="196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58" name="Rectangle 25"/>
                <p:cNvSpPr>
                  <a:spLocks noChangeArrowheads="1"/>
                </p:cNvSpPr>
                <p:nvPr/>
              </p:nvSpPr>
              <p:spPr bwMode="auto">
                <a:xfrm>
                  <a:off x="4320" y="196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sp>
            <p:nvSpPr>
              <p:cNvPr id="18454" name="Rectangle 26"/>
              <p:cNvSpPr>
                <a:spLocks noChangeArrowheads="1"/>
              </p:cNvSpPr>
              <p:nvPr/>
            </p:nvSpPr>
            <p:spPr bwMode="auto">
              <a:xfrm>
                <a:off x="4080" y="2112"/>
                <a:ext cx="144" cy="96"/>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18449" name="Picture 40" descr="TP_tmp.png"/>
            <p:cNvPicPr>
              <a:picLocks noChangeAspect="1"/>
            </p:cNvPicPr>
            <p:nvPr>
              <p:custDataLst>
                <p:tags r:id="rId14"/>
              </p:custDataLst>
            </p:nvPr>
          </p:nvPicPr>
          <p:blipFill>
            <a:blip r:embed="rId28" cstate="print"/>
            <a:srcRect/>
            <a:stretch>
              <a:fillRect/>
            </a:stretch>
          </p:blipFill>
          <p:spPr bwMode="auto">
            <a:xfrm>
              <a:off x="8534400" y="2193924"/>
              <a:ext cx="228600" cy="283370"/>
            </a:xfrm>
            <a:prstGeom prst="rect">
              <a:avLst/>
            </a:prstGeom>
            <a:noFill/>
            <a:ln w="9525">
              <a:noFill/>
              <a:miter lim="800000"/>
              <a:headEnd/>
              <a:tailEnd/>
            </a:ln>
          </p:spPr>
        </p:pic>
      </p:grpSp>
      <p:grpSp>
        <p:nvGrpSpPr>
          <p:cNvPr id="60" name="Group 59"/>
          <p:cNvGrpSpPr/>
          <p:nvPr/>
        </p:nvGrpSpPr>
        <p:grpSpPr>
          <a:xfrm>
            <a:off x="8991600" y="1981200"/>
            <a:ext cx="2219960" cy="1752600"/>
            <a:chOff x="8610600" y="2057400"/>
            <a:chExt cx="2895600" cy="2286000"/>
          </a:xfrm>
        </p:grpSpPr>
        <p:grpSp>
          <p:nvGrpSpPr>
            <p:cNvPr id="2" name="Group 4"/>
            <p:cNvGrpSpPr>
              <a:grpSpLocks/>
            </p:cNvGrpSpPr>
            <p:nvPr/>
          </p:nvGrpSpPr>
          <p:grpSpPr bwMode="auto">
            <a:xfrm>
              <a:off x="9170988" y="2057400"/>
              <a:ext cx="2335212" cy="2286000"/>
              <a:chOff x="3984" y="2640"/>
              <a:chExt cx="1584" cy="1551"/>
            </a:xfrm>
          </p:grpSpPr>
          <p:grpSp>
            <p:nvGrpSpPr>
              <p:cNvPr id="18465" name="Group 5"/>
              <p:cNvGrpSpPr>
                <a:grpSpLocks/>
              </p:cNvGrpSpPr>
              <p:nvPr/>
            </p:nvGrpSpPr>
            <p:grpSpPr bwMode="auto">
              <a:xfrm>
                <a:off x="3984" y="2640"/>
                <a:ext cx="1584" cy="1551"/>
                <a:chOff x="3360" y="1008"/>
                <a:chExt cx="1584" cy="1551"/>
              </a:xfrm>
            </p:grpSpPr>
            <p:pic>
              <p:nvPicPr>
                <p:cNvPr id="18472" name="Picture 6"/>
                <p:cNvPicPr>
                  <a:picLocks noChangeAspect="1" noChangeArrowheads="1"/>
                </p:cNvPicPr>
                <p:nvPr/>
              </p:nvPicPr>
              <p:blipFill>
                <a:blip r:embed="rId24" cstate="print"/>
                <a:srcRect r="73026"/>
                <a:stretch>
                  <a:fillRect/>
                </a:stretch>
              </p:blipFill>
              <p:spPr bwMode="auto">
                <a:xfrm>
                  <a:off x="3360" y="1008"/>
                  <a:ext cx="768" cy="1551"/>
                </a:xfrm>
                <a:prstGeom prst="rect">
                  <a:avLst/>
                </a:prstGeom>
                <a:noFill/>
                <a:ln w="9525">
                  <a:noFill/>
                  <a:miter lim="800000"/>
                  <a:headEnd/>
                  <a:tailEnd/>
                </a:ln>
              </p:spPr>
            </p:pic>
            <p:pic>
              <p:nvPicPr>
                <p:cNvPr id="18473" name="Picture 7"/>
                <p:cNvPicPr>
                  <a:picLocks noChangeAspect="1" noChangeArrowheads="1"/>
                </p:cNvPicPr>
                <p:nvPr/>
              </p:nvPicPr>
              <p:blipFill>
                <a:blip r:embed="rId24" cstate="print"/>
                <a:srcRect l="72498" r="-1158"/>
                <a:stretch>
                  <a:fillRect/>
                </a:stretch>
              </p:blipFill>
              <p:spPr bwMode="auto">
                <a:xfrm>
                  <a:off x="4128" y="1008"/>
                  <a:ext cx="816" cy="1551"/>
                </a:xfrm>
                <a:prstGeom prst="rect">
                  <a:avLst/>
                </a:prstGeom>
                <a:noFill/>
                <a:ln w="9525">
                  <a:noFill/>
                  <a:miter lim="800000"/>
                  <a:headEnd/>
                  <a:tailEnd/>
                </a:ln>
              </p:spPr>
            </p:pic>
          </p:grpSp>
          <p:pic>
            <p:nvPicPr>
              <p:cNvPr id="18466" name="Picture 8"/>
              <p:cNvPicPr>
                <a:picLocks noChangeAspect="1" noChangeArrowheads="1"/>
              </p:cNvPicPr>
              <p:nvPr/>
            </p:nvPicPr>
            <p:blipFill>
              <a:blip r:embed="rId26" cstate="print"/>
              <a:srcRect/>
              <a:stretch>
                <a:fillRect/>
              </a:stretch>
            </p:blipFill>
            <p:spPr bwMode="auto">
              <a:xfrm>
                <a:off x="4224" y="3888"/>
                <a:ext cx="197" cy="178"/>
              </a:xfrm>
              <a:prstGeom prst="rect">
                <a:avLst/>
              </a:prstGeom>
              <a:noFill/>
              <a:ln w="9525">
                <a:noFill/>
                <a:miter lim="800000"/>
                <a:headEnd/>
                <a:tailEnd/>
              </a:ln>
            </p:spPr>
          </p:pic>
          <p:pic>
            <p:nvPicPr>
              <p:cNvPr id="18467" name="Picture 9"/>
              <p:cNvPicPr>
                <a:picLocks noChangeAspect="1" noChangeArrowheads="1"/>
              </p:cNvPicPr>
              <p:nvPr/>
            </p:nvPicPr>
            <p:blipFill>
              <a:blip r:embed="rId25" cstate="print"/>
              <a:srcRect/>
              <a:stretch>
                <a:fillRect/>
              </a:stretch>
            </p:blipFill>
            <p:spPr bwMode="auto">
              <a:xfrm>
                <a:off x="4056" y="3744"/>
                <a:ext cx="216" cy="168"/>
              </a:xfrm>
              <a:prstGeom prst="rect">
                <a:avLst/>
              </a:prstGeom>
              <a:noFill/>
              <a:ln w="9525">
                <a:noFill/>
                <a:miter lim="800000"/>
                <a:headEnd/>
                <a:tailEnd/>
              </a:ln>
            </p:spPr>
          </p:pic>
          <p:sp>
            <p:nvSpPr>
              <p:cNvPr id="18468" name="Rectangle 10"/>
              <p:cNvSpPr>
                <a:spLocks noChangeArrowheads="1"/>
              </p:cNvSpPr>
              <p:nvPr/>
            </p:nvSpPr>
            <p:spPr bwMode="auto">
              <a:xfrm>
                <a:off x="4128" y="3936"/>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69" name="Rectangle 11"/>
              <p:cNvSpPr>
                <a:spLocks noChangeArrowheads="1"/>
              </p:cNvSpPr>
              <p:nvPr/>
            </p:nvSpPr>
            <p:spPr bwMode="auto">
              <a:xfrm>
                <a:off x="4416" y="3936"/>
                <a:ext cx="96" cy="14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70" name="Rectangle 12"/>
              <p:cNvSpPr>
                <a:spLocks noChangeArrowheads="1"/>
              </p:cNvSpPr>
              <p:nvPr/>
            </p:nvSpPr>
            <p:spPr bwMode="auto">
              <a:xfrm>
                <a:off x="4560" y="3648"/>
                <a:ext cx="96" cy="384"/>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8471" name="Rectangle 13"/>
              <p:cNvSpPr>
                <a:spLocks noChangeArrowheads="1"/>
              </p:cNvSpPr>
              <p:nvPr/>
            </p:nvSpPr>
            <p:spPr bwMode="auto">
              <a:xfrm>
                <a:off x="4560" y="3648"/>
                <a:ext cx="528" cy="96"/>
              </a:xfrm>
              <a:prstGeom prst="rect">
                <a:avLst/>
              </a:prstGeom>
              <a:solidFill>
                <a:schemeClr val="tx1"/>
              </a:solidFill>
              <a:ln w="9525">
                <a:solidFill>
                  <a:schemeClr val="tx1"/>
                </a:solidFill>
                <a:miter lim="800000"/>
                <a:headEnd/>
                <a:tailEnd/>
              </a:ln>
            </p:spPr>
            <p:txBody>
              <a:bodyPr wrap="none" anchor="ctr"/>
              <a:lstStyle/>
              <a:p>
                <a:endParaRPr lang="en-US"/>
              </a:p>
            </p:txBody>
          </p:sp>
        </p:grpSp>
        <p:pic>
          <p:nvPicPr>
            <p:cNvPr id="43" name="Picture 42" descr="TP_tmp.png"/>
            <p:cNvPicPr>
              <a:picLocks noChangeAspect="1"/>
            </p:cNvPicPr>
            <p:nvPr>
              <p:custDataLst>
                <p:tags r:id="rId13"/>
              </p:custDataLst>
            </p:nvPr>
          </p:nvPicPr>
          <p:blipFill>
            <a:blip r:embed="rId29" cstate="print"/>
            <a:srcRect/>
            <a:stretch>
              <a:fillRect/>
            </a:stretch>
          </p:blipFill>
          <p:spPr bwMode="auto">
            <a:xfrm>
              <a:off x="8610600" y="2895600"/>
              <a:ext cx="381000" cy="435429"/>
            </a:xfrm>
            <a:prstGeom prst="rect">
              <a:avLst/>
            </a:prstGeom>
            <a:noFill/>
            <a:ln w="9525">
              <a:noFill/>
              <a:miter lim="800000"/>
              <a:headEnd/>
              <a:tailEnd/>
            </a:ln>
          </p:spPr>
        </p:pic>
      </p:grpSp>
      <p:pic>
        <p:nvPicPr>
          <p:cNvPr id="45" name="Picture 44" descr="TP_tmp.png"/>
          <p:cNvPicPr>
            <a:picLocks noChangeAspect="1"/>
          </p:cNvPicPr>
          <p:nvPr>
            <p:custDataLst>
              <p:tags r:id="rId9"/>
            </p:custDataLst>
          </p:nvPr>
        </p:nvPicPr>
        <p:blipFill>
          <a:blip r:embed="rId30" cstate="print">
            <a:clrChange>
              <a:clrFrom>
                <a:srgbClr val="FFFFFF"/>
              </a:clrFrom>
              <a:clrTo>
                <a:srgbClr val="FFFFFF">
                  <a:alpha val="0"/>
                </a:srgbClr>
              </a:clrTo>
            </a:clrChange>
          </a:blip>
          <a:srcRect/>
          <a:stretch>
            <a:fillRect/>
          </a:stretch>
        </p:blipFill>
        <p:spPr bwMode="auto">
          <a:xfrm>
            <a:off x="6629400" y="2578100"/>
            <a:ext cx="1447800" cy="209550"/>
          </a:xfrm>
          <a:prstGeom prst="rect">
            <a:avLst/>
          </a:prstGeom>
          <a:noFill/>
          <a:ln w="9525">
            <a:noFill/>
            <a:miter lim="800000"/>
            <a:headEnd/>
            <a:tailEnd/>
          </a:ln>
        </p:spPr>
      </p:pic>
      <p:pic>
        <p:nvPicPr>
          <p:cNvPr id="47" name="Picture 46" descr="TP_tmp.png"/>
          <p:cNvPicPr>
            <a:picLocks noChangeAspect="1"/>
          </p:cNvPicPr>
          <p:nvPr>
            <p:custDataLst>
              <p:tags r:id="rId10"/>
            </p:custDataLst>
          </p:nvPr>
        </p:nvPicPr>
        <p:blipFill>
          <a:blip r:embed="rId31" cstate="print">
            <a:clrChange>
              <a:clrFrom>
                <a:srgbClr val="FFFFFF"/>
              </a:clrFrom>
              <a:clrTo>
                <a:srgbClr val="FFFFFF">
                  <a:alpha val="0"/>
                </a:srgbClr>
              </a:clrTo>
            </a:clrChange>
          </a:blip>
          <a:srcRect/>
          <a:stretch>
            <a:fillRect/>
          </a:stretch>
        </p:blipFill>
        <p:spPr bwMode="auto">
          <a:xfrm>
            <a:off x="6743700" y="2940050"/>
            <a:ext cx="1104900" cy="184150"/>
          </a:xfrm>
          <a:prstGeom prst="rect">
            <a:avLst/>
          </a:prstGeom>
          <a:noFill/>
          <a:ln w="9525">
            <a:noFill/>
            <a:miter lim="800000"/>
            <a:headEnd/>
            <a:tailEnd/>
          </a:ln>
        </p:spPr>
      </p:pic>
      <p:sp>
        <p:nvSpPr>
          <p:cNvPr id="44" name="Text Box 28"/>
          <p:cNvSpPr txBox="1">
            <a:spLocks noChangeArrowheads="1"/>
          </p:cNvSpPr>
          <p:nvPr/>
        </p:nvSpPr>
        <p:spPr bwMode="auto">
          <a:xfrm>
            <a:off x="9753600" y="6324600"/>
            <a:ext cx="2438400" cy="584776"/>
          </a:xfrm>
          <a:prstGeom prst="rect">
            <a:avLst/>
          </a:prstGeom>
          <a:noFill/>
          <a:ln w="9525">
            <a:noFill/>
            <a:miter lim="800000"/>
            <a:headEnd/>
            <a:tailEnd/>
          </a:ln>
        </p:spPr>
        <p:txBody>
          <a:bodyPr wrap="square">
            <a:spAutoFit/>
          </a:bodyPr>
          <a:lstStyle/>
          <a:p>
            <a:pPr algn="r">
              <a:spcBef>
                <a:spcPct val="50000"/>
              </a:spcBef>
            </a:pPr>
            <a:r>
              <a:rPr lang="en-US" sz="1600" dirty="0" smtClean="0">
                <a:solidFill>
                  <a:srgbClr val="CC0000"/>
                </a:solidFill>
                <a:latin typeface="Calibri" pitchFamily="34" charset="0"/>
              </a:rPr>
              <a:t>[Demo: approximate Q-learning </a:t>
            </a:r>
            <a:r>
              <a:rPr lang="en-US" sz="1600" dirty="0" err="1" smtClean="0">
                <a:solidFill>
                  <a:srgbClr val="CC0000"/>
                </a:solidFill>
                <a:latin typeface="Calibri" pitchFamily="34" charset="0"/>
              </a:rPr>
              <a:t>pacman</a:t>
            </a:r>
            <a:r>
              <a:rPr lang="en-US" sz="1600" dirty="0" smtClean="0">
                <a:solidFill>
                  <a:srgbClr val="CC0000"/>
                </a:solidFill>
                <a:latin typeface="Calibri" pitchFamily="34" charset="0"/>
              </a:rPr>
              <a:t> (L11D10)]</a:t>
            </a:r>
            <a:endParaRPr lang="en-US" sz="1600" dirty="0">
              <a:solidFill>
                <a:srgbClr val="CC0000"/>
              </a:solidFill>
              <a:latin typeface="Calibri" pitchFamily="34" charset="0"/>
            </a:endParaRPr>
          </a:p>
        </p:txBody>
      </p:sp>
      <p:sp>
        <p:nvSpPr>
          <p:cNvPr id="51" name="Rounded Rectangle 50"/>
          <p:cNvSpPr/>
          <p:nvPr/>
        </p:nvSpPr>
        <p:spPr>
          <a:xfrm>
            <a:off x="457200" y="1828800"/>
            <a:ext cx="5867400" cy="20574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8686800" y="1828800"/>
            <a:ext cx="2971800" cy="20574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txp_fig"/>
          <p:cNvPicPr>
            <a:picLocks noChangeAspect="1"/>
          </p:cNvPicPr>
          <p:nvPr>
            <p:custDataLst>
              <p:tags r:id="rId11"/>
            </p:custDataLst>
          </p:nvPr>
        </p:nvPicPr>
        <p:blipFill>
          <a:blip r:embed="rId32" cstate="print"/>
          <a:stretch>
            <a:fillRect/>
          </a:stretch>
        </p:blipFill>
        <p:spPr bwMode="auto">
          <a:xfrm>
            <a:off x="2285995" y="4015663"/>
            <a:ext cx="2530484" cy="251538"/>
          </a:xfrm>
          <a:prstGeom prst="rect">
            <a:avLst/>
          </a:prstGeom>
          <a:noFill/>
          <a:ln/>
          <a:effectLst/>
        </p:spPr>
      </p:pic>
      <p:pic>
        <p:nvPicPr>
          <p:cNvPr id="59" name="Picture 58" descr="txp_fig"/>
          <p:cNvPicPr>
            <a:picLocks noChangeAspect="1"/>
          </p:cNvPicPr>
          <p:nvPr>
            <p:custDataLst>
              <p:tags r:id="rId12"/>
            </p:custDataLst>
          </p:nvPr>
        </p:nvPicPr>
        <p:blipFill>
          <a:blip r:embed="rId33" cstate="print"/>
          <a:stretch>
            <a:fillRect/>
          </a:stretch>
        </p:blipFill>
        <p:spPr bwMode="auto">
          <a:xfrm>
            <a:off x="9491953" y="3989926"/>
            <a:ext cx="1359927" cy="277274"/>
          </a:xfrm>
          <a:prstGeom prst="rect">
            <a:avLst/>
          </a:prstGeom>
          <a:noFill/>
          <a:ln/>
          <a:effectLst/>
        </p:spPr>
      </p:pic>
      <p:sp>
        <p:nvSpPr>
          <p:cNvPr id="63" name="Right Arrow 62"/>
          <p:cNvSpPr/>
          <p:nvPr/>
        </p:nvSpPr>
        <p:spPr>
          <a:xfrm>
            <a:off x="4793117" y="5181600"/>
            <a:ext cx="1012371" cy="533400"/>
          </a:xfrm>
          <a:prstGeom prst="rightArrow">
            <a:avLst>
              <a:gd name="adj1" fmla="val 50000"/>
              <a:gd name="adj2" fmla="val 37912"/>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a:off x="1752600" y="5029200"/>
            <a:ext cx="8915400" cy="914400"/>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43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43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04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1" grpId="0" animBg="1"/>
      <p:bldP spid="52" grpId="0" animBg="1"/>
      <p:bldP spid="63" grpId="0" animBg="1"/>
      <p:bldP spid="6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Approximate Q-Learning -- </a:t>
            </a:r>
            <a:r>
              <a:rPr lang="en-US" dirty="0" err="1" smtClean="0"/>
              <a:t>Pacman</a:t>
            </a:r>
            <a:endParaRPr lang="en-US" dirty="0"/>
          </a:p>
        </p:txBody>
      </p:sp>
      <p:pic>
        <p:nvPicPr>
          <p:cNvPr id="5" name="Approximate-Qlearning--pacma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0720" y="1143000"/>
            <a:ext cx="8290560" cy="5181600"/>
          </a:xfrm>
          <a:prstGeom prst="rect">
            <a:avLst/>
          </a:prstGeom>
        </p:spPr>
      </p:pic>
    </p:spTree>
    <p:extLst>
      <p:ext uri="{BB962C8B-B14F-4D97-AF65-F5344CB8AC3E}">
        <p14:creationId xmlns:p14="http://schemas.microsoft.com/office/powerpoint/2010/main" val="3988980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Q-Learning and Least Squares</a:t>
            </a:r>
            <a:endParaRPr lang="en-US" dirty="0"/>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4750" y="1295800"/>
            <a:ext cx="9837738" cy="4961724"/>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grpSp>
        <p:nvGrpSpPr>
          <p:cNvPr id="545" name="Group 544"/>
          <p:cNvGrpSpPr/>
          <p:nvPr/>
        </p:nvGrpSpPr>
        <p:grpSpPr>
          <a:xfrm>
            <a:off x="6553200" y="1524000"/>
            <a:ext cx="4119563" cy="3743325"/>
            <a:chOff x="4308475" y="1228725"/>
            <a:chExt cx="4119563" cy="3743325"/>
          </a:xfrm>
        </p:grpSpPr>
        <p:sp>
          <p:nvSpPr>
            <p:cNvPr id="19458" name="Oval 2"/>
            <p:cNvSpPr>
              <a:spLocks noChangeArrowheads="1"/>
            </p:cNvSpPr>
            <p:nvPr/>
          </p:nvSpPr>
          <p:spPr bwMode="auto">
            <a:xfrm>
              <a:off x="6772275" y="2627313"/>
              <a:ext cx="85725" cy="85725"/>
            </a:xfrm>
            <a:prstGeom prst="ellipse">
              <a:avLst/>
            </a:prstGeom>
            <a:noFill/>
            <a:ln w="0">
              <a:solidFill>
                <a:srgbClr val="FF0000"/>
              </a:solidFill>
              <a:round/>
              <a:headEnd/>
              <a:tailEnd/>
            </a:ln>
          </p:spPr>
          <p:txBody>
            <a:bodyPr/>
            <a:lstStyle/>
            <a:p>
              <a:endParaRPr lang="en-US"/>
            </a:p>
          </p:txBody>
        </p:sp>
        <p:sp>
          <p:nvSpPr>
            <p:cNvPr id="19464" name="Line 8"/>
            <p:cNvSpPr>
              <a:spLocks noChangeShapeType="1"/>
            </p:cNvSpPr>
            <p:nvPr/>
          </p:nvSpPr>
          <p:spPr bwMode="auto">
            <a:xfrm flipV="1">
              <a:off x="4308475" y="4338638"/>
              <a:ext cx="1588" cy="41275"/>
            </a:xfrm>
            <a:prstGeom prst="line">
              <a:avLst/>
            </a:prstGeom>
            <a:noFill/>
            <a:ln w="0">
              <a:solidFill>
                <a:srgbClr val="000000"/>
              </a:solidFill>
              <a:round/>
              <a:headEnd/>
              <a:tailEnd/>
            </a:ln>
          </p:spPr>
          <p:txBody>
            <a:bodyPr/>
            <a:lstStyle/>
            <a:p>
              <a:endParaRPr lang="en-US"/>
            </a:p>
          </p:txBody>
        </p:sp>
        <p:grpSp>
          <p:nvGrpSpPr>
            <p:cNvPr id="19512" name="Group 56"/>
            <p:cNvGrpSpPr>
              <a:grpSpLocks/>
            </p:cNvGrpSpPr>
            <p:nvPr/>
          </p:nvGrpSpPr>
          <p:grpSpPr bwMode="auto">
            <a:xfrm>
              <a:off x="5175250" y="1228725"/>
              <a:ext cx="3252788" cy="3743325"/>
              <a:chOff x="2396" y="1789"/>
              <a:chExt cx="2049" cy="2358"/>
            </a:xfrm>
          </p:grpSpPr>
          <p:sp>
            <p:nvSpPr>
              <p:cNvPr id="19800" name="Freeform 57"/>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close/>
                  </a:path>
                </a:pathLst>
              </a:custGeom>
              <a:solidFill>
                <a:srgbClr val="FFFFFF"/>
              </a:solidFill>
              <a:ln w="9525">
                <a:noFill/>
                <a:round/>
                <a:headEnd/>
                <a:tailEnd/>
              </a:ln>
            </p:spPr>
            <p:txBody>
              <a:bodyPr/>
              <a:lstStyle/>
              <a:p>
                <a:endParaRPr lang="en-US"/>
              </a:p>
            </p:txBody>
          </p:sp>
          <p:sp>
            <p:nvSpPr>
              <p:cNvPr id="19801" name="Freeform 58"/>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path>
                </a:pathLst>
              </a:custGeom>
              <a:noFill/>
              <a:ln w="0">
                <a:solidFill>
                  <a:srgbClr val="FFFFFF"/>
                </a:solidFill>
                <a:round/>
                <a:headEnd/>
                <a:tailEnd/>
              </a:ln>
            </p:spPr>
            <p:txBody>
              <a:bodyPr/>
              <a:lstStyle/>
              <a:p>
                <a:endParaRPr lang="en-US"/>
              </a:p>
            </p:txBody>
          </p:sp>
          <p:sp>
            <p:nvSpPr>
              <p:cNvPr id="19802" name="Freeform 59"/>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close/>
                  </a:path>
                </a:pathLst>
              </a:custGeom>
              <a:solidFill>
                <a:srgbClr val="FFFFFF"/>
              </a:solidFill>
              <a:ln w="9525">
                <a:noFill/>
                <a:round/>
                <a:headEnd/>
                <a:tailEnd/>
              </a:ln>
            </p:spPr>
            <p:txBody>
              <a:bodyPr/>
              <a:lstStyle/>
              <a:p>
                <a:endParaRPr lang="en-US"/>
              </a:p>
            </p:txBody>
          </p:sp>
          <p:sp>
            <p:nvSpPr>
              <p:cNvPr id="19803" name="Freeform 60"/>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path>
                </a:pathLst>
              </a:custGeom>
              <a:noFill/>
              <a:ln w="0">
                <a:solidFill>
                  <a:srgbClr val="FFFFFF"/>
                </a:solidFill>
                <a:round/>
                <a:headEnd/>
                <a:tailEnd/>
              </a:ln>
            </p:spPr>
            <p:txBody>
              <a:bodyPr/>
              <a:lstStyle/>
              <a:p>
                <a:endParaRPr lang="en-US"/>
              </a:p>
            </p:txBody>
          </p:sp>
          <p:sp>
            <p:nvSpPr>
              <p:cNvPr id="19804" name="Freeform 61"/>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close/>
                  </a:path>
                </a:pathLst>
              </a:custGeom>
              <a:solidFill>
                <a:srgbClr val="FFFFFF"/>
              </a:solidFill>
              <a:ln w="9525">
                <a:noFill/>
                <a:round/>
                <a:headEnd/>
                <a:tailEnd/>
              </a:ln>
            </p:spPr>
            <p:txBody>
              <a:bodyPr/>
              <a:lstStyle/>
              <a:p>
                <a:endParaRPr lang="en-US"/>
              </a:p>
            </p:txBody>
          </p:sp>
          <p:sp>
            <p:nvSpPr>
              <p:cNvPr id="19805" name="Freeform 62"/>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path>
                </a:pathLst>
              </a:custGeom>
              <a:noFill/>
              <a:ln w="0">
                <a:solidFill>
                  <a:srgbClr val="FFFFFF"/>
                </a:solidFill>
                <a:round/>
                <a:headEnd/>
                <a:tailEnd/>
              </a:ln>
            </p:spPr>
            <p:txBody>
              <a:bodyPr/>
              <a:lstStyle/>
              <a:p>
                <a:endParaRPr lang="en-US"/>
              </a:p>
            </p:txBody>
          </p:sp>
          <p:sp>
            <p:nvSpPr>
              <p:cNvPr id="19806" name="Freeform 63"/>
              <p:cNvSpPr>
                <a:spLocks/>
              </p:cNvSpPr>
              <p:nvPr/>
            </p:nvSpPr>
            <p:spPr bwMode="auto">
              <a:xfrm>
                <a:off x="2529" y="2179"/>
                <a:ext cx="790" cy="1648"/>
              </a:xfrm>
              <a:custGeom>
                <a:avLst/>
                <a:gdLst>
                  <a:gd name="T0" fmla="*/ 1013516 w 132"/>
                  <a:gd name="T1" fmla="*/ 2125464 h 275"/>
                  <a:gd name="T2" fmla="*/ 0 w 132"/>
                  <a:gd name="T3" fmla="*/ 1461326 h 275"/>
                  <a:gd name="T4" fmla="*/ 0 w 132"/>
                  <a:gd name="T5" fmla="*/ 0 h 275"/>
                  <a:gd name="T6" fmla="*/ 0 60000 65536"/>
                  <a:gd name="T7" fmla="*/ 0 60000 65536"/>
                  <a:gd name="T8" fmla="*/ 0 60000 65536"/>
                  <a:gd name="T9" fmla="*/ 0 w 132"/>
                  <a:gd name="T10" fmla="*/ 0 h 275"/>
                  <a:gd name="T11" fmla="*/ 132 w 132"/>
                  <a:gd name="T12" fmla="*/ 275 h 275"/>
                </a:gdLst>
                <a:ahLst/>
                <a:cxnLst>
                  <a:cxn ang="T6">
                    <a:pos x="T0" y="T1"/>
                  </a:cxn>
                  <a:cxn ang="T7">
                    <a:pos x="T2" y="T3"/>
                  </a:cxn>
                  <a:cxn ang="T8">
                    <a:pos x="T4" y="T5"/>
                  </a:cxn>
                </a:cxnLst>
                <a:rect l="T9" t="T10" r="T11" b="T12"/>
                <a:pathLst>
                  <a:path w="132" h="275">
                    <a:moveTo>
                      <a:pt x="132"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7" name="Freeform 64"/>
              <p:cNvSpPr>
                <a:spLocks/>
              </p:cNvSpPr>
              <p:nvPr/>
            </p:nvSpPr>
            <p:spPr bwMode="auto">
              <a:xfrm>
                <a:off x="2768" y="2083"/>
                <a:ext cx="796" cy="1654"/>
              </a:xfrm>
              <a:custGeom>
                <a:avLst/>
                <a:gdLst>
                  <a:gd name="T0" fmla="*/ 1021292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8" name="Freeform 65"/>
              <p:cNvSpPr>
                <a:spLocks/>
              </p:cNvSpPr>
              <p:nvPr/>
            </p:nvSpPr>
            <p:spPr bwMode="auto">
              <a:xfrm>
                <a:off x="3014" y="1987"/>
                <a:ext cx="795" cy="1654"/>
              </a:xfrm>
              <a:custGeom>
                <a:avLst/>
                <a:gdLst>
                  <a:gd name="T0" fmla="*/ 1014904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9" name="Freeform 66"/>
              <p:cNvSpPr>
                <a:spLocks/>
              </p:cNvSpPr>
              <p:nvPr/>
            </p:nvSpPr>
            <p:spPr bwMode="auto">
              <a:xfrm>
                <a:off x="3259" y="1897"/>
                <a:ext cx="795" cy="1648"/>
              </a:xfrm>
              <a:custGeom>
                <a:avLst/>
                <a:gdLst>
                  <a:gd name="T0" fmla="*/ 1014904 w 133"/>
                  <a:gd name="T1" fmla="*/ 2125464 h 275"/>
                  <a:gd name="T2" fmla="*/ 0 w 133"/>
                  <a:gd name="T3" fmla="*/ 1461326 h 275"/>
                  <a:gd name="T4" fmla="*/ 0 w 133"/>
                  <a:gd name="T5" fmla="*/ 0 h 275"/>
                  <a:gd name="T6" fmla="*/ 0 60000 65536"/>
                  <a:gd name="T7" fmla="*/ 0 60000 65536"/>
                  <a:gd name="T8" fmla="*/ 0 60000 65536"/>
                  <a:gd name="T9" fmla="*/ 0 w 133"/>
                  <a:gd name="T10" fmla="*/ 0 h 275"/>
                  <a:gd name="T11" fmla="*/ 133 w 133"/>
                  <a:gd name="T12" fmla="*/ 275 h 275"/>
                </a:gdLst>
                <a:ahLst/>
                <a:cxnLst>
                  <a:cxn ang="T6">
                    <a:pos x="T0" y="T1"/>
                  </a:cxn>
                  <a:cxn ang="T7">
                    <a:pos x="T2" y="T3"/>
                  </a:cxn>
                  <a:cxn ang="T8">
                    <a:pos x="T4" y="T5"/>
                  </a:cxn>
                </a:cxnLst>
                <a:rect l="T9" t="T10" r="T11" b="T12"/>
                <a:pathLst>
                  <a:path w="133" h="275">
                    <a:moveTo>
                      <a:pt x="133"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0" name="Freeform 67"/>
              <p:cNvSpPr>
                <a:spLocks/>
              </p:cNvSpPr>
              <p:nvPr/>
            </p:nvSpPr>
            <p:spPr bwMode="auto">
              <a:xfrm>
                <a:off x="3504" y="1801"/>
                <a:ext cx="789" cy="1655"/>
              </a:xfrm>
              <a:custGeom>
                <a:avLst/>
                <a:gdLst>
                  <a:gd name="T0" fmla="*/ 1007129 w 132"/>
                  <a:gd name="T1" fmla="*/ 2139699 h 276"/>
                  <a:gd name="T2" fmla="*/ 0 w 132"/>
                  <a:gd name="T3" fmla="*/ 1464831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1" name="Freeform 68"/>
              <p:cNvSpPr>
                <a:spLocks/>
              </p:cNvSpPr>
              <p:nvPr/>
            </p:nvSpPr>
            <p:spPr bwMode="auto">
              <a:xfrm>
                <a:off x="3277" y="2292"/>
                <a:ext cx="1040" cy="1529"/>
              </a:xfrm>
              <a:custGeom>
                <a:avLst/>
                <a:gdLst>
                  <a:gd name="T0" fmla="*/ 0 w 174"/>
                  <a:gd name="T1" fmla="*/ 1976404 h 255"/>
                  <a:gd name="T2" fmla="*/ 1327279 w 174"/>
                  <a:gd name="T3" fmla="*/ 1464614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2" name="Freeform 69"/>
              <p:cNvSpPr>
                <a:spLocks/>
              </p:cNvSpPr>
              <p:nvPr/>
            </p:nvSpPr>
            <p:spPr bwMode="auto">
              <a:xfrm>
                <a:off x="3044" y="2137"/>
                <a:ext cx="1040" cy="1528"/>
              </a:xfrm>
              <a:custGeom>
                <a:avLst/>
                <a:gdLst>
                  <a:gd name="T0" fmla="*/ 0 w 174"/>
                  <a:gd name="T1" fmla="*/ 1969946 h 255"/>
                  <a:gd name="T2" fmla="*/ 1327279 w 174"/>
                  <a:gd name="T3" fmla="*/ 1460690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3" name="Freeform 70"/>
              <p:cNvSpPr>
                <a:spLocks/>
              </p:cNvSpPr>
              <p:nvPr/>
            </p:nvSpPr>
            <p:spPr bwMode="auto">
              <a:xfrm>
                <a:off x="2810" y="1987"/>
                <a:ext cx="1035" cy="1528"/>
              </a:xfrm>
              <a:custGeom>
                <a:avLst/>
                <a:gdLst>
                  <a:gd name="T0" fmla="*/ 0 w 173"/>
                  <a:gd name="T1" fmla="*/ 1969946 h 255"/>
                  <a:gd name="T2" fmla="*/ 1325925 w 173"/>
                  <a:gd name="T3" fmla="*/ 1460690 h 255"/>
                  <a:gd name="T4" fmla="*/ 1325925 w 173"/>
                  <a:gd name="T5" fmla="*/ 0 h 255"/>
                  <a:gd name="T6" fmla="*/ 0 60000 65536"/>
                  <a:gd name="T7" fmla="*/ 0 60000 65536"/>
                  <a:gd name="T8" fmla="*/ 0 60000 65536"/>
                  <a:gd name="T9" fmla="*/ 0 w 173"/>
                  <a:gd name="T10" fmla="*/ 0 h 255"/>
                  <a:gd name="T11" fmla="*/ 173 w 173"/>
                  <a:gd name="T12" fmla="*/ 255 h 255"/>
                </a:gdLst>
                <a:ahLst/>
                <a:cxnLst>
                  <a:cxn ang="T6">
                    <a:pos x="T0" y="T1"/>
                  </a:cxn>
                  <a:cxn ang="T7">
                    <a:pos x="T2" y="T3"/>
                  </a:cxn>
                  <a:cxn ang="T8">
                    <a:pos x="T4" y="T5"/>
                  </a:cxn>
                </a:cxnLst>
                <a:rect l="T9" t="T10" r="T11" b="T12"/>
                <a:pathLst>
                  <a:path w="173" h="255">
                    <a:moveTo>
                      <a:pt x="0" y="255"/>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4" name="Freeform 71"/>
              <p:cNvSpPr>
                <a:spLocks/>
              </p:cNvSpPr>
              <p:nvPr/>
            </p:nvSpPr>
            <p:spPr bwMode="auto">
              <a:xfrm>
                <a:off x="2577" y="1831"/>
                <a:ext cx="1035" cy="1535"/>
              </a:xfrm>
              <a:custGeom>
                <a:avLst/>
                <a:gdLst>
                  <a:gd name="T0" fmla="*/ 0 w 173"/>
                  <a:gd name="T1" fmla="*/ 1984179 h 256"/>
                  <a:gd name="T2" fmla="*/ 1325925 w 173"/>
                  <a:gd name="T3" fmla="*/ 1464624 h 256"/>
                  <a:gd name="T4" fmla="*/ 1325925 w 173"/>
                  <a:gd name="T5" fmla="*/ 0 h 256"/>
                  <a:gd name="T6" fmla="*/ 0 60000 65536"/>
                  <a:gd name="T7" fmla="*/ 0 60000 65536"/>
                  <a:gd name="T8" fmla="*/ 0 60000 65536"/>
                  <a:gd name="T9" fmla="*/ 0 w 173"/>
                  <a:gd name="T10" fmla="*/ 0 h 256"/>
                  <a:gd name="T11" fmla="*/ 173 w 173"/>
                  <a:gd name="T12" fmla="*/ 256 h 256"/>
                </a:gdLst>
                <a:ahLst/>
                <a:cxnLst>
                  <a:cxn ang="T6">
                    <a:pos x="T0" y="T1"/>
                  </a:cxn>
                  <a:cxn ang="T7">
                    <a:pos x="T2" y="T3"/>
                  </a:cxn>
                  <a:cxn ang="T8">
                    <a:pos x="T4" y="T5"/>
                  </a:cxn>
                </a:cxnLst>
                <a:rect l="T9" t="T10" r="T11" b="T12"/>
                <a:pathLst>
                  <a:path w="173" h="256">
                    <a:moveTo>
                      <a:pt x="0" y="256"/>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5" name="Freeform 72"/>
              <p:cNvSpPr>
                <a:spLocks/>
              </p:cNvSpPr>
              <p:nvPr/>
            </p:nvSpPr>
            <p:spPr bwMode="auto">
              <a:xfrm>
                <a:off x="2511" y="2808"/>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6" name="Freeform 73"/>
              <p:cNvSpPr>
                <a:spLocks/>
              </p:cNvSpPr>
              <p:nvPr/>
            </p:nvSpPr>
            <p:spPr bwMode="auto">
              <a:xfrm>
                <a:off x="2511" y="2544"/>
                <a:ext cx="1824" cy="516"/>
              </a:xfrm>
              <a:custGeom>
                <a:avLst/>
                <a:gdLst>
                  <a:gd name="T0" fmla="*/ 0 w 305"/>
                  <a:gd name="T1" fmla="*/ 513216 h 86"/>
                  <a:gd name="T2" fmla="*/ 1323925 w 305"/>
                  <a:gd name="T3" fmla="*/ 0 h 86"/>
                  <a:gd name="T4" fmla="*/ 2333015 w 305"/>
                  <a:gd name="T5" fmla="*/ 668736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7" name="Freeform 74"/>
              <p:cNvSpPr>
                <a:spLocks/>
              </p:cNvSpPr>
              <p:nvPr/>
            </p:nvSpPr>
            <p:spPr bwMode="auto">
              <a:xfrm>
                <a:off x="2511" y="2274"/>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8" name="Freeform 75"/>
              <p:cNvSpPr>
                <a:spLocks/>
              </p:cNvSpPr>
              <p:nvPr/>
            </p:nvSpPr>
            <p:spPr bwMode="auto">
              <a:xfrm>
                <a:off x="2511" y="2011"/>
                <a:ext cx="1824" cy="515"/>
              </a:xfrm>
              <a:custGeom>
                <a:avLst/>
                <a:gdLst>
                  <a:gd name="T0" fmla="*/ 0 w 305"/>
                  <a:gd name="T1" fmla="*/ 507892 h 86"/>
                  <a:gd name="T2" fmla="*/ 1323925 w 305"/>
                  <a:gd name="T3" fmla="*/ 0 h 86"/>
                  <a:gd name="T4" fmla="*/ 2333015 w 305"/>
                  <a:gd name="T5" fmla="*/ 662272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9" name="Line 76"/>
              <p:cNvSpPr>
                <a:spLocks noChangeShapeType="1"/>
              </p:cNvSpPr>
              <p:nvPr/>
            </p:nvSpPr>
            <p:spPr bwMode="auto">
              <a:xfrm flipV="1">
                <a:off x="3301" y="3438"/>
                <a:ext cx="1034" cy="401"/>
              </a:xfrm>
              <a:prstGeom prst="line">
                <a:avLst/>
              </a:prstGeom>
              <a:noFill/>
              <a:ln w="0">
                <a:solidFill>
                  <a:srgbClr val="000000"/>
                </a:solidFill>
                <a:round/>
                <a:headEnd/>
                <a:tailEnd/>
              </a:ln>
            </p:spPr>
            <p:txBody>
              <a:bodyPr/>
              <a:lstStyle/>
              <a:p>
                <a:endParaRPr lang="en-US"/>
              </a:p>
            </p:txBody>
          </p:sp>
          <p:sp>
            <p:nvSpPr>
              <p:cNvPr id="19820" name="Freeform 77"/>
              <p:cNvSpPr>
                <a:spLocks/>
              </p:cNvSpPr>
              <p:nvPr/>
            </p:nvSpPr>
            <p:spPr bwMode="auto">
              <a:xfrm>
                <a:off x="2511" y="2185"/>
                <a:ext cx="790" cy="1654"/>
              </a:xfrm>
              <a:custGeom>
                <a:avLst/>
                <a:gdLst>
                  <a:gd name="T0" fmla="*/ 1013516 w 132"/>
                  <a:gd name="T1" fmla="*/ 2133240 h 276"/>
                  <a:gd name="T2" fmla="*/ 0 w 132"/>
                  <a:gd name="T3" fmla="*/ 1461339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round/>
                <a:headEnd/>
                <a:tailEnd/>
              </a:ln>
            </p:spPr>
            <p:txBody>
              <a:bodyPr/>
              <a:lstStyle/>
              <a:p>
                <a:endParaRPr lang="en-US"/>
              </a:p>
            </p:txBody>
          </p:sp>
          <p:sp>
            <p:nvSpPr>
              <p:cNvPr id="19821" name="Line 78"/>
              <p:cNvSpPr>
                <a:spLocks noChangeShapeType="1"/>
              </p:cNvSpPr>
              <p:nvPr/>
            </p:nvSpPr>
            <p:spPr bwMode="auto">
              <a:xfrm>
                <a:off x="3319" y="3827"/>
                <a:ext cx="24" cy="18"/>
              </a:xfrm>
              <a:prstGeom prst="line">
                <a:avLst/>
              </a:prstGeom>
              <a:noFill/>
              <a:ln w="0">
                <a:solidFill>
                  <a:srgbClr val="000000"/>
                </a:solidFill>
                <a:round/>
                <a:headEnd/>
                <a:tailEnd/>
              </a:ln>
            </p:spPr>
            <p:txBody>
              <a:bodyPr/>
              <a:lstStyle/>
              <a:p>
                <a:endParaRPr lang="en-US"/>
              </a:p>
            </p:txBody>
          </p:sp>
          <p:sp>
            <p:nvSpPr>
              <p:cNvPr id="19822" name="Rectangle 79"/>
              <p:cNvSpPr>
                <a:spLocks noChangeArrowheads="1"/>
              </p:cNvSpPr>
              <p:nvPr/>
            </p:nvSpPr>
            <p:spPr bwMode="auto">
              <a:xfrm>
                <a:off x="3384" y="3857"/>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23" name="Line 80"/>
              <p:cNvSpPr>
                <a:spLocks noChangeShapeType="1"/>
              </p:cNvSpPr>
              <p:nvPr/>
            </p:nvSpPr>
            <p:spPr bwMode="auto">
              <a:xfrm>
                <a:off x="3564" y="3737"/>
                <a:ext cx="24" cy="12"/>
              </a:xfrm>
              <a:prstGeom prst="line">
                <a:avLst/>
              </a:prstGeom>
              <a:noFill/>
              <a:ln w="0">
                <a:solidFill>
                  <a:srgbClr val="000000"/>
                </a:solidFill>
                <a:round/>
                <a:headEnd/>
                <a:tailEnd/>
              </a:ln>
            </p:spPr>
            <p:txBody>
              <a:bodyPr/>
              <a:lstStyle/>
              <a:p>
                <a:endParaRPr lang="en-US"/>
              </a:p>
            </p:txBody>
          </p:sp>
          <p:sp>
            <p:nvSpPr>
              <p:cNvPr id="19824" name="Rectangle 81"/>
              <p:cNvSpPr>
                <a:spLocks noChangeArrowheads="1"/>
              </p:cNvSpPr>
              <p:nvPr/>
            </p:nvSpPr>
            <p:spPr bwMode="auto">
              <a:xfrm>
                <a:off x="3622" y="376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25" name="Line 82"/>
              <p:cNvSpPr>
                <a:spLocks noChangeShapeType="1"/>
              </p:cNvSpPr>
              <p:nvPr/>
            </p:nvSpPr>
            <p:spPr bwMode="auto">
              <a:xfrm>
                <a:off x="3809" y="3641"/>
                <a:ext cx="24" cy="18"/>
              </a:xfrm>
              <a:prstGeom prst="line">
                <a:avLst/>
              </a:prstGeom>
              <a:noFill/>
              <a:ln w="0">
                <a:solidFill>
                  <a:srgbClr val="000000"/>
                </a:solidFill>
                <a:round/>
                <a:headEnd/>
                <a:tailEnd/>
              </a:ln>
            </p:spPr>
            <p:txBody>
              <a:bodyPr/>
              <a:lstStyle/>
              <a:p>
                <a:endParaRPr lang="en-US"/>
              </a:p>
            </p:txBody>
          </p:sp>
          <p:sp>
            <p:nvSpPr>
              <p:cNvPr id="19826" name="Rectangle 83"/>
              <p:cNvSpPr>
                <a:spLocks noChangeArrowheads="1"/>
              </p:cNvSpPr>
              <p:nvPr/>
            </p:nvSpPr>
            <p:spPr bwMode="auto">
              <a:xfrm>
                <a:off x="3867" y="367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27" name="Line 84"/>
              <p:cNvSpPr>
                <a:spLocks noChangeShapeType="1"/>
              </p:cNvSpPr>
              <p:nvPr/>
            </p:nvSpPr>
            <p:spPr bwMode="auto">
              <a:xfrm>
                <a:off x="4054" y="3545"/>
                <a:ext cx="24" cy="18"/>
              </a:xfrm>
              <a:prstGeom prst="line">
                <a:avLst/>
              </a:prstGeom>
              <a:noFill/>
              <a:ln w="0">
                <a:solidFill>
                  <a:srgbClr val="000000"/>
                </a:solidFill>
                <a:round/>
                <a:headEnd/>
                <a:tailEnd/>
              </a:ln>
            </p:spPr>
            <p:txBody>
              <a:bodyPr/>
              <a:lstStyle/>
              <a:p>
                <a:endParaRPr lang="en-US"/>
              </a:p>
            </p:txBody>
          </p:sp>
          <p:sp>
            <p:nvSpPr>
              <p:cNvPr id="19828" name="Rectangle 85"/>
              <p:cNvSpPr>
                <a:spLocks noChangeArrowheads="1"/>
              </p:cNvSpPr>
              <p:nvPr/>
            </p:nvSpPr>
            <p:spPr bwMode="auto">
              <a:xfrm>
                <a:off x="4112" y="3575"/>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29" name="Line 86"/>
              <p:cNvSpPr>
                <a:spLocks noChangeShapeType="1"/>
              </p:cNvSpPr>
              <p:nvPr/>
            </p:nvSpPr>
            <p:spPr bwMode="auto">
              <a:xfrm>
                <a:off x="4293" y="3456"/>
                <a:ext cx="24" cy="12"/>
              </a:xfrm>
              <a:prstGeom prst="line">
                <a:avLst/>
              </a:prstGeom>
              <a:noFill/>
              <a:ln w="0">
                <a:solidFill>
                  <a:srgbClr val="000000"/>
                </a:solidFill>
                <a:round/>
                <a:headEnd/>
                <a:tailEnd/>
              </a:ln>
            </p:spPr>
            <p:txBody>
              <a:bodyPr/>
              <a:lstStyle/>
              <a:p>
                <a:endParaRPr lang="en-US"/>
              </a:p>
            </p:txBody>
          </p:sp>
          <p:sp>
            <p:nvSpPr>
              <p:cNvPr id="19830" name="Rectangle 87"/>
              <p:cNvSpPr>
                <a:spLocks noChangeArrowheads="1"/>
              </p:cNvSpPr>
              <p:nvPr/>
            </p:nvSpPr>
            <p:spPr bwMode="auto">
              <a:xfrm>
                <a:off x="4357" y="3480"/>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831" name="Line 88"/>
              <p:cNvSpPr>
                <a:spLocks noChangeShapeType="1"/>
              </p:cNvSpPr>
              <p:nvPr/>
            </p:nvSpPr>
            <p:spPr bwMode="auto">
              <a:xfrm flipH="1">
                <a:off x="3253" y="3821"/>
                <a:ext cx="24" cy="12"/>
              </a:xfrm>
              <a:prstGeom prst="line">
                <a:avLst/>
              </a:prstGeom>
              <a:noFill/>
              <a:ln w="0">
                <a:solidFill>
                  <a:srgbClr val="000000"/>
                </a:solidFill>
                <a:round/>
                <a:headEnd/>
                <a:tailEnd/>
              </a:ln>
            </p:spPr>
            <p:txBody>
              <a:bodyPr/>
              <a:lstStyle/>
              <a:p>
                <a:endParaRPr lang="en-US"/>
              </a:p>
            </p:txBody>
          </p:sp>
          <p:sp>
            <p:nvSpPr>
              <p:cNvPr id="19832" name="Rectangle 89"/>
              <p:cNvSpPr>
                <a:spLocks noChangeArrowheads="1"/>
              </p:cNvSpPr>
              <p:nvPr/>
            </p:nvSpPr>
            <p:spPr bwMode="auto">
              <a:xfrm>
                <a:off x="3204" y="3839"/>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33" name="Line 90"/>
              <p:cNvSpPr>
                <a:spLocks noChangeShapeType="1"/>
              </p:cNvSpPr>
              <p:nvPr/>
            </p:nvSpPr>
            <p:spPr bwMode="auto">
              <a:xfrm flipH="1">
                <a:off x="3020" y="3665"/>
                <a:ext cx="24" cy="12"/>
              </a:xfrm>
              <a:prstGeom prst="line">
                <a:avLst/>
              </a:prstGeom>
              <a:noFill/>
              <a:ln w="0">
                <a:solidFill>
                  <a:srgbClr val="000000"/>
                </a:solidFill>
                <a:round/>
                <a:headEnd/>
                <a:tailEnd/>
              </a:ln>
            </p:spPr>
            <p:txBody>
              <a:bodyPr/>
              <a:lstStyle/>
              <a:p>
                <a:endParaRPr lang="en-US"/>
              </a:p>
            </p:txBody>
          </p:sp>
          <p:sp>
            <p:nvSpPr>
              <p:cNvPr id="19834" name="Rectangle 91"/>
              <p:cNvSpPr>
                <a:spLocks noChangeArrowheads="1"/>
              </p:cNvSpPr>
              <p:nvPr/>
            </p:nvSpPr>
            <p:spPr bwMode="auto">
              <a:xfrm>
                <a:off x="2928" y="3689"/>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35" name="Line 92"/>
              <p:cNvSpPr>
                <a:spLocks noChangeShapeType="1"/>
              </p:cNvSpPr>
              <p:nvPr/>
            </p:nvSpPr>
            <p:spPr bwMode="auto">
              <a:xfrm flipH="1">
                <a:off x="2786" y="3515"/>
                <a:ext cx="24" cy="12"/>
              </a:xfrm>
              <a:prstGeom prst="line">
                <a:avLst/>
              </a:prstGeom>
              <a:noFill/>
              <a:ln w="0">
                <a:solidFill>
                  <a:srgbClr val="000000"/>
                </a:solidFill>
                <a:round/>
                <a:headEnd/>
                <a:tailEnd/>
              </a:ln>
            </p:spPr>
            <p:txBody>
              <a:bodyPr/>
              <a:lstStyle/>
              <a:p>
                <a:endParaRPr lang="en-US"/>
              </a:p>
            </p:txBody>
          </p:sp>
          <p:sp>
            <p:nvSpPr>
              <p:cNvPr id="19836" name="Rectangle 93"/>
              <p:cNvSpPr>
                <a:spLocks noChangeArrowheads="1"/>
              </p:cNvSpPr>
              <p:nvPr/>
            </p:nvSpPr>
            <p:spPr bwMode="auto">
              <a:xfrm>
                <a:off x="2695" y="3533"/>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37" name="Line 94"/>
              <p:cNvSpPr>
                <a:spLocks noChangeShapeType="1"/>
              </p:cNvSpPr>
              <p:nvPr/>
            </p:nvSpPr>
            <p:spPr bwMode="auto">
              <a:xfrm flipH="1">
                <a:off x="2553" y="3366"/>
                <a:ext cx="24" cy="6"/>
              </a:xfrm>
              <a:prstGeom prst="line">
                <a:avLst/>
              </a:prstGeom>
              <a:noFill/>
              <a:ln w="0">
                <a:solidFill>
                  <a:srgbClr val="000000"/>
                </a:solidFill>
                <a:round/>
                <a:headEnd/>
                <a:tailEnd/>
              </a:ln>
            </p:spPr>
            <p:txBody>
              <a:bodyPr/>
              <a:lstStyle/>
              <a:p>
                <a:endParaRPr lang="en-US"/>
              </a:p>
            </p:txBody>
          </p:sp>
          <p:sp>
            <p:nvSpPr>
              <p:cNvPr id="19838" name="Rectangle 95"/>
              <p:cNvSpPr>
                <a:spLocks noChangeArrowheads="1"/>
              </p:cNvSpPr>
              <p:nvPr/>
            </p:nvSpPr>
            <p:spPr bwMode="auto">
              <a:xfrm>
                <a:off x="2462" y="3384"/>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39" name="Line 96"/>
              <p:cNvSpPr>
                <a:spLocks noChangeShapeType="1"/>
              </p:cNvSpPr>
              <p:nvPr/>
            </p:nvSpPr>
            <p:spPr bwMode="auto">
              <a:xfrm flipH="1" flipV="1">
                <a:off x="2487" y="3192"/>
                <a:ext cx="24" cy="18"/>
              </a:xfrm>
              <a:prstGeom prst="line">
                <a:avLst/>
              </a:prstGeom>
              <a:noFill/>
              <a:ln w="0">
                <a:solidFill>
                  <a:srgbClr val="000000"/>
                </a:solidFill>
                <a:round/>
                <a:headEnd/>
                <a:tailEnd/>
              </a:ln>
            </p:spPr>
            <p:txBody>
              <a:bodyPr/>
              <a:lstStyle/>
              <a:p>
                <a:endParaRPr lang="en-US"/>
              </a:p>
            </p:txBody>
          </p:sp>
          <p:sp>
            <p:nvSpPr>
              <p:cNvPr id="19840" name="Rectangle 97"/>
              <p:cNvSpPr>
                <a:spLocks noChangeArrowheads="1"/>
              </p:cNvSpPr>
              <p:nvPr/>
            </p:nvSpPr>
            <p:spPr bwMode="auto">
              <a:xfrm>
                <a:off x="2396" y="313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41" name="Line 98"/>
              <p:cNvSpPr>
                <a:spLocks noChangeShapeType="1"/>
              </p:cNvSpPr>
              <p:nvPr/>
            </p:nvSpPr>
            <p:spPr bwMode="auto">
              <a:xfrm flipH="1" flipV="1">
                <a:off x="2487" y="2922"/>
                <a:ext cx="24" cy="18"/>
              </a:xfrm>
              <a:prstGeom prst="line">
                <a:avLst/>
              </a:prstGeom>
              <a:noFill/>
              <a:ln w="0">
                <a:solidFill>
                  <a:srgbClr val="000000"/>
                </a:solidFill>
                <a:round/>
                <a:headEnd/>
                <a:tailEnd/>
              </a:ln>
            </p:spPr>
            <p:txBody>
              <a:bodyPr/>
              <a:lstStyle/>
              <a:p>
                <a:endParaRPr lang="en-US"/>
              </a:p>
            </p:txBody>
          </p:sp>
          <p:sp>
            <p:nvSpPr>
              <p:cNvPr id="19842" name="Rectangle 99"/>
              <p:cNvSpPr>
                <a:spLocks noChangeArrowheads="1"/>
              </p:cNvSpPr>
              <p:nvPr/>
            </p:nvSpPr>
            <p:spPr bwMode="auto">
              <a:xfrm>
                <a:off x="2396" y="286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22</a:t>
                </a:r>
                <a:endParaRPr lang="en-US" sz="2400">
                  <a:cs typeface="Arial" charset="0"/>
                </a:endParaRPr>
              </a:p>
            </p:txBody>
          </p:sp>
          <p:sp>
            <p:nvSpPr>
              <p:cNvPr id="19843" name="Line 100"/>
              <p:cNvSpPr>
                <a:spLocks noChangeShapeType="1"/>
              </p:cNvSpPr>
              <p:nvPr/>
            </p:nvSpPr>
            <p:spPr bwMode="auto">
              <a:xfrm flipH="1" flipV="1">
                <a:off x="2487" y="2658"/>
                <a:ext cx="24" cy="18"/>
              </a:xfrm>
              <a:prstGeom prst="line">
                <a:avLst/>
              </a:prstGeom>
              <a:noFill/>
              <a:ln w="0">
                <a:solidFill>
                  <a:srgbClr val="000000"/>
                </a:solidFill>
                <a:round/>
                <a:headEnd/>
                <a:tailEnd/>
              </a:ln>
            </p:spPr>
            <p:txBody>
              <a:bodyPr/>
              <a:lstStyle/>
              <a:p>
                <a:endParaRPr lang="en-US"/>
              </a:p>
            </p:txBody>
          </p:sp>
          <p:sp>
            <p:nvSpPr>
              <p:cNvPr id="19844" name="Rectangle 101"/>
              <p:cNvSpPr>
                <a:spLocks noChangeArrowheads="1"/>
              </p:cNvSpPr>
              <p:nvPr/>
            </p:nvSpPr>
            <p:spPr bwMode="auto">
              <a:xfrm>
                <a:off x="2396" y="259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24</a:t>
                </a:r>
                <a:endParaRPr lang="en-US" sz="2400">
                  <a:cs typeface="Arial" charset="0"/>
                </a:endParaRPr>
              </a:p>
            </p:txBody>
          </p:sp>
          <p:sp>
            <p:nvSpPr>
              <p:cNvPr id="19845" name="Line 102"/>
              <p:cNvSpPr>
                <a:spLocks noChangeShapeType="1"/>
              </p:cNvSpPr>
              <p:nvPr/>
            </p:nvSpPr>
            <p:spPr bwMode="auto">
              <a:xfrm flipH="1" flipV="1">
                <a:off x="2487" y="2394"/>
                <a:ext cx="24" cy="12"/>
              </a:xfrm>
              <a:prstGeom prst="line">
                <a:avLst/>
              </a:prstGeom>
              <a:noFill/>
              <a:ln w="0">
                <a:solidFill>
                  <a:srgbClr val="000000"/>
                </a:solidFill>
                <a:round/>
                <a:headEnd/>
                <a:tailEnd/>
              </a:ln>
            </p:spPr>
            <p:txBody>
              <a:bodyPr/>
              <a:lstStyle/>
              <a:p>
                <a:endParaRPr lang="en-US"/>
              </a:p>
            </p:txBody>
          </p:sp>
          <p:sp>
            <p:nvSpPr>
              <p:cNvPr id="19846" name="Rectangle 103"/>
              <p:cNvSpPr>
                <a:spLocks noChangeArrowheads="1"/>
              </p:cNvSpPr>
              <p:nvPr/>
            </p:nvSpPr>
            <p:spPr bwMode="auto">
              <a:xfrm>
                <a:off x="2396" y="232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26</a:t>
                </a:r>
                <a:endParaRPr lang="en-US" sz="2400">
                  <a:cs typeface="Arial" charset="0"/>
                </a:endParaRPr>
              </a:p>
            </p:txBody>
          </p:sp>
          <p:sp>
            <p:nvSpPr>
              <p:cNvPr id="19847" name="Freeform 104"/>
              <p:cNvSpPr>
                <a:spLocks/>
              </p:cNvSpPr>
              <p:nvPr/>
            </p:nvSpPr>
            <p:spPr bwMode="auto">
              <a:xfrm>
                <a:off x="4156" y="324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9F"/>
              </a:solidFill>
              <a:ln w="9525">
                <a:noFill/>
                <a:round/>
                <a:headEnd/>
                <a:tailEnd/>
              </a:ln>
            </p:spPr>
            <p:txBody>
              <a:bodyPr/>
              <a:lstStyle/>
              <a:p>
                <a:endParaRPr lang="en-US"/>
              </a:p>
            </p:txBody>
          </p:sp>
          <p:sp>
            <p:nvSpPr>
              <p:cNvPr id="19848" name="Freeform 105"/>
              <p:cNvSpPr>
                <a:spLocks/>
              </p:cNvSpPr>
              <p:nvPr/>
            </p:nvSpPr>
            <p:spPr bwMode="auto">
              <a:xfrm>
                <a:off x="4156" y="324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849" name="Oval 106"/>
              <p:cNvSpPr>
                <a:spLocks noChangeArrowheads="1"/>
              </p:cNvSpPr>
              <p:nvPr/>
            </p:nvSpPr>
            <p:spPr bwMode="auto">
              <a:xfrm>
                <a:off x="4186" y="3078"/>
                <a:ext cx="54" cy="54"/>
              </a:xfrm>
              <a:prstGeom prst="ellipse">
                <a:avLst/>
              </a:prstGeom>
              <a:solidFill>
                <a:srgbClr val="FF0000"/>
              </a:solidFill>
              <a:ln w="9525">
                <a:noFill/>
                <a:round/>
                <a:headEnd/>
                <a:tailEnd/>
              </a:ln>
            </p:spPr>
            <p:txBody>
              <a:bodyPr/>
              <a:lstStyle/>
              <a:p>
                <a:endParaRPr lang="en-US"/>
              </a:p>
            </p:txBody>
          </p:sp>
          <p:sp>
            <p:nvSpPr>
              <p:cNvPr id="19850" name="Oval 107"/>
              <p:cNvSpPr>
                <a:spLocks noChangeArrowheads="1"/>
              </p:cNvSpPr>
              <p:nvPr/>
            </p:nvSpPr>
            <p:spPr bwMode="auto">
              <a:xfrm>
                <a:off x="4186" y="3078"/>
                <a:ext cx="54" cy="54"/>
              </a:xfrm>
              <a:prstGeom prst="ellipse">
                <a:avLst/>
              </a:prstGeom>
              <a:noFill/>
              <a:ln w="0">
                <a:solidFill>
                  <a:srgbClr val="FF0000"/>
                </a:solidFill>
                <a:round/>
                <a:headEnd/>
                <a:tailEnd/>
              </a:ln>
            </p:spPr>
            <p:txBody>
              <a:bodyPr/>
              <a:lstStyle/>
              <a:p>
                <a:endParaRPr lang="en-US"/>
              </a:p>
            </p:txBody>
          </p:sp>
          <p:sp>
            <p:nvSpPr>
              <p:cNvPr id="19851" name="Freeform 108"/>
              <p:cNvSpPr>
                <a:spLocks/>
              </p:cNvSpPr>
              <p:nvPr/>
            </p:nvSpPr>
            <p:spPr bwMode="auto">
              <a:xfrm>
                <a:off x="4078" y="3246"/>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009F"/>
              </a:solidFill>
              <a:ln w="9525">
                <a:noFill/>
                <a:round/>
                <a:headEnd/>
                <a:tailEnd/>
              </a:ln>
            </p:spPr>
            <p:txBody>
              <a:bodyPr/>
              <a:lstStyle/>
              <a:p>
                <a:endParaRPr lang="en-US"/>
              </a:p>
            </p:txBody>
          </p:sp>
          <p:sp>
            <p:nvSpPr>
              <p:cNvPr id="19852" name="Freeform 109"/>
              <p:cNvSpPr>
                <a:spLocks/>
              </p:cNvSpPr>
              <p:nvPr/>
            </p:nvSpPr>
            <p:spPr bwMode="auto">
              <a:xfrm>
                <a:off x="4078" y="3246"/>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53" name="Freeform 110"/>
              <p:cNvSpPr>
                <a:spLocks/>
              </p:cNvSpPr>
              <p:nvPr/>
            </p:nvSpPr>
            <p:spPr bwMode="auto">
              <a:xfrm>
                <a:off x="4078" y="3108"/>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FF"/>
              </a:solidFill>
              <a:ln w="9525">
                <a:noFill/>
                <a:round/>
                <a:headEnd/>
                <a:tailEnd/>
              </a:ln>
            </p:spPr>
            <p:txBody>
              <a:bodyPr/>
              <a:lstStyle/>
              <a:p>
                <a:endParaRPr lang="en-US"/>
              </a:p>
            </p:txBody>
          </p:sp>
          <p:sp>
            <p:nvSpPr>
              <p:cNvPr id="19854" name="Freeform 111"/>
              <p:cNvSpPr>
                <a:spLocks/>
              </p:cNvSpPr>
              <p:nvPr/>
            </p:nvSpPr>
            <p:spPr bwMode="auto">
              <a:xfrm>
                <a:off x="4078" y="3108"/>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55" name="Freeform 112"/>
              <p:cNvSpPr>
                <a:spLocks/>
              </p:cNvSpPr>
              <p:nvPr/>
            </p:nvSpPr>
            <p:spPr bwMode="auto">
              <a:xfrm>
                <a:off x="4042" y="32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00AF"/>
              </a:solidFill>
              <a:ln w="9525">
                <a:noFill/>
                <a:round/>
                <a:headEnd/>
                <a:tailEnd/>
              </a:ln>
            </p:spPr>
            <p:txBody>
              <a:bodyPr/>
              <a:lstStyle/>
              <a:p>
                <a:endParaRPr lang="en-US"/>
              </a:p>
            </p:txBody>
          </p:sp>
          <p:sp>
            <p:nvSpPr>
              <p:cNvPr id="19856" name="Freeform 113"/>
              <p:cNvSpPr>
                <a:spLocks/>
              </p:cNvSpPr>
              <p:nvPr/>
            </p:nvSpPr>
            <p:spPr bwMode="auto">
              <a:xfrm>
                <a:off x="4042" y="32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57" name="Oval 114"/>
              <p:cNvSpPr>
                <a:spLocks noChangeArrowheads="1"/>
              </p:cNvSpPr>
              <p:nvPr/>
            </p:nvSpPr>
            <p:spPr bwMode="auto">
              <a:xfrm>
                <a:off x="4096" y="2958"/>
                <a:ext cx="54" cy="54"/>
              </a:xfrm>
              <a:prstGeom prst="ellipse">
                <a:avLst/>
              </a:prstGeom>
              <a:solidFill>
                <a:srgbClr val="FF0000"/>
              </a:solidFill>
              <a:ln w="9525">
                <a:noFill/>
                <a:round/>
                <a:headEnd/>
                <a:tailEnd/>
              </a:ln>
            </p:spPr>
            <p:txBody>
              <a:bodyPr/>
              <a:lstStyle/>
              <a:p>
                <a:endParaRPr lang="en-US"/>
              </a:p>
            </p:txBody>
          </p:sp>
          <p:sp>
            <p:nvSpPr>
              <p:cNvPr id="19858" name="Oval 115"/>
              <p:cNvSpPr>
                <a:spLocks noChangeArrowheads="1"/>
              </p:cNvSpPr>
              <p:nvPr/>
            </p:nvSpPr>
            <p:spPr bwMode="auto">
              <a:xfrm>
                <a:off x="4096" y="2958"/>
                <a:ext cx="54" cy="54"/>
              </a:xfrm>
              <a:prstGeom prst="ellipse">
                <a:avLst/>
              </a:prstGeom>
              <a:noFill/>
              <a:ln w="0">
                <a:solidFill>
                  <a:srgbClr val="FF0000"/>
                </a:solidFill>
                <a:round/>
                <a:headEnd/>
                <a:tailEnd/>
              </a:ln>
            </p:spPr>
            <p:txBody>
              <a:bodyPr/>
              <a:lstStyle/>
              <a:p>
                <a:endParaRPr lang="en-US"/>
              </a:p>
            </p:txBody>
          </p:sp>
          <p:sp>
            <p:nvSpPr>
              <p:cNvPr id="19859" name="Freeform 116"/>
              <p:cNvSpPr>
                <a:spLocks/>
              </p:cNvSpPr>
              <p:nvPr/>
            </p:nvSpPr>
            <p:spPr bwMode="auto">
              <a:xfrm>
                <a:off x="3994" y="29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50FF"/>
              </a:solidFill>
              <a:ln w="9525">
                <a:noFill/>
                <a:round/>
                <a:headEnd/>
                <a:tailEnd/>
              </a:ln>
            </p:spPr>
            <p:txBody>
              <a:bodyPr/>
              <a:lstStyle/>
              <a:p>
                <a:endParaRPr lang="en-US"/>
              </a:p>
            </p:txBody>
          </p:sp>
          <p:sp>
            <p:nvSpPr>
              <p:cNvPr id="19860" name="Freeform 117"/>
              <p:cNvSpPr>
                <a:spLocks/>
              </p:cNvSpPr>
              <p:nvPr/>
            </p:nvSpPr>
            <p:spPr bwMode="auto">
              <a:xfrm>
                <a:off x="3994" y="29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61" name="Freeform 118"/>
              <p:cNvSpPr>
                <a:spLocks/>
              </p:cNvSpPr>
              <p:nvPr/>
            </p:nvSpPr>
            <p:spPr bwMode="auto">
              <a:xfrm>
                <a:off x="3917" y="29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50FF"/>
              </a:solidFill>
              <a:ln w="9525">
                <a:noFill/>
                <a:round/>
                <a:headEnd/>
                <a:tailEnd/>
              </a:ln>
            </p:spPr>
            <p:txBody>
              <a:bodyPr/>
              <a:lstStyle/>
              <a:p>
                <a:endParaRPr lang="en-US"/>
              </a:p>
            </p:txBody>
          </p:sp>
          <p:sp>
            <p:nvSpPr>
              <p:cNvPr id="19862" name="Freeform 119"/>
              <p:cNvSpPr>
                <a:spLocks/>
              </p:cNvSpPr>
              <p:nvPr/>
            </p:nvSpPr>
            <p:spPr bwMode="auto">
              <a:xfrm>
                <a:off x="3917" y="29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63" name="Freeform 120"/>
              <p:cNvSpPr>
                <a:spLocks/>
              </p:cNvSpPr>
              <p:nvPr/>
            </p:nvSpPr>
            <p:spPr bwMode="auto">
              <a:xfrm>
                <a:off x="3994" y="3108"/>
                <a:ext cx="114" cy="162"/>
              </a:xfrm>
              <a:custGeom>
                <a:avLst/>
                <a:gdLst>
                  <a:gd name="T0" fmla="*/ 84 w 114"/>
                  <a:gd name="T1" fmla="*/ 162 h 162"/>
                  <a:gd name="T2" fmla="*/ 0 w 114"/>
                  <a:gd name="T3" fmla="*/ 18 h 162"/>
                  <a:gd name="T4" fmla="*/ 114 w 114"/>
                  <a:gd name="T5" fmla="*/ 0 h 162"/>
                  <a:gd name="T6" fmla="*/ 84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0000FF"/>
              </a:solidFill>
              <a:ln w="9525">
                <a:noFill/>
                <a:round/>
                <a:headEnd/>
                <a:tailEnd/>
              </a:ln>
            </p:spPr>
            <p:txBody>
              <a:bodyPr/>
              <a:lstStyle/>
              <a:p>
                <a:endParaRPr lang="en-US"/>
              </a:p>
            </p:txBody>
          </p:sp>
          <p:sp>
            <p:nvSpPr>
              <p:cNvPr id="19864" name="Freeform 121"/>
              <p:cNvSpPr>
                <a:spLocks/>
              </p:cNvSpPr>
              <p:nvPr/>
            </p:nvSpPr>
            <p:spPr bwMode="auto">
              <a:xfrm>
                <a:off x="3994" y="3108"/>
                <a:ext cx="114" cy="162"/>
              </a:xfrm>
              <a:custGeom>
                <a:avLst/>
                <a:gdLst>
                  <a:gd name="T0" fmla="*/ 108864 w 19"/>
                  <a:gd name="T1" fmla="*/ 209952 h 27"/>
                  <a:gd name="T2" fmla="*/ 0 w 19"/>
                  <a:gd name="T3" fmla="*/ 23328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865" name="Freeform 122"/>
              <p:cNvSpPr>
                <a:spLocks/>
              </p:cNvSpPr>
              <p:nvPr/>
            </p:nvSpPr>
            <p:spPr bwMode="auto">
              <a:xfrm>
                <a:off x="3887" y="2988"/>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70FF"/>
              </a:solidFill>
              <a:ln w="9525">
                <a:noFill/>
                <a:round/>
                <a:headEnd/>
                <a:tailEnd/>
              </a:ln>
            </p:spPr>
            <p:txBody>
              <a:bodyPr/>
              <a:lstStyle/>
              <a:p>
                <a:endParaRPr lang="en-US"/>
              </a:p>
            </p:txBody>
          </p:sp>
          <p:sp>
            <p:nvSpPr>
              <p:cNvPr id="19866" name="Freeform 123"/>
              <p:cNvSpPr>
                <a:spLocks/>
              </p:cNvSpPr>
              <p:nvPr/>
            </p:nvSpPr>
            <p:spPr bwMode="auto">
              <a:xfrm>
                <a:off x="3887" y="298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67" name="Freeform 124"/>
              <p:cNvSpPr>
                <a:spLocks/>
              </p:cNvSpPr>
              <p:nvPr/>
            </p:nvSpPr>
            <p:spPr bwMode="auto">
              <a:xfrm>
                <a:off x="3965" y="3126"/>
                <a:ext cx="113" cy="162"/>
              </a:xfrm>
              <a:custGeom>
                <a:avLst/>
                <a:gdLst>
                  <a:gd name="T0" fmla="*/ 0 w 113"/>
                  <a:gd name="T1" fmla="*/ 162 h 162"/>
                  <a:gd name="T2" fmla="*/ 113 w 113"/>
                  <a:gd name="T3" fmla="*/ 144 h 162"/>
                  <a:gd name="T4" fmla="*/ 29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29" y="0"/>
                    </a:lnTo>
                    <a:lnTo>
                      <a:pt x="0" y="162"/>
                    </a:lnTo>
                    <a:close/>
                  </a:path>
                </a:pathLst>
              </a:custGeom>
              <a:solidFill>
                <a:srgbClr val="0010FF"/>
              </a:solidFill>
              <a:ln w="9525">
                <a:noFill/>
                <a:round/>
                <a:headEnd/>
                <a:tailEnd/>
              </a:ln>
            </p:spPr>
            <p:txBody>
              <a:bodyPr/>
              <a:lstStyle/>
              <a:p>
                <a:endParaRPr lang="en-US"/>
              </a:p>
            </p:txBody>
          </p:sp>
          <p:sp>
            <p:nvSpPr>
              <p:cNvPr id="19868" name="Freeform 125"/>
              <p:cNvSpPr>
                <a:spLocks/>
              </p:cNvSpPr>
              <p:nvPr/>
            </p:nvSpPr>
            <p:spPr bwMode="auto">
              <a:xfrm>
                <a:off x="3965" y="3126"/>
                <a:ext cx="113" cy="162"/>
              </a:xfrm>
              <a:custGeom>
                <a:avLst/>
                <a:gdLst>
                  <a:gd name="T0" fmla="*/ 0 w 19"/>
                  <a:gd name="T1" fmla="*/ 209952 h 27"/>
                  <a:gd name="T2" fmla="*/ 141381 w 19"/>
                  <a:gd name="T3" fmla="*/ 186624 h 27"/>
                  <a:gd name="T4" fmla="*/ 3745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5" y="0"/>
                    </a:lnTo>
                  </a:path>
                </a:pathLst>
              </a:custGeom>
              <a:noFill/>
              <a:ln w="0">
                <a:solidFill>
                  <a:srgbClr val="000000"/>
                </a:solidFill>
                <a:round/>
                <a:headEnd/>
                <a:tailEnd/>
              </a:ln>
            </p:spPr>
            <p:txBody>
              <a:bodyPr/>
              <a:lstStyle/>
              <a:p>
                <a:endParaRPr lang="en-US"/>
              </a:p>
            </p:txBody>
          </p:sp>
          <p:sp>
            <p:nvSpPr>
              <p:cNvPr id="19869" name="Freeform 126"/>
              <p:cNvSpPr>
                <a:spLocks/>
              </p:cNvSpPr>
              <p:nvPr/>
            </p:nvSpPr>
            <p:spPr bwMode="auto">
              <a:xfrm>
                <a:off x="3965" y="32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00AF"/>
              </a:solidFill>
              <a:ln w="9525">
                <a:noFill/>
                <a:round/>
                <a:headEnd/>
                <a:tailEnd/>
              </a:ln>
            </p:spPr>
            <p:txBody>
              <a:bodyPr/>
              <a:lstStyle/>
              <a:p>
                <a:endParaRPr lang="en-US"/>
              </a:p>
            </p:txBody>
          </p:sp>
          <p:sp>
            <p:nvSpPr>
              <p:cNvPr id="19870" name="Freeform 127"/>
              <p:cNvSpPr>
                <a:spLocks/>
              </p:cNvSpPr>
              <p:nvPr/>
            </p:nvSpPr>
            <p:spPr bwMode="auto">
              <a:xfrm>
                <a:off x="3965" y="32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71" name="Oval 128"/>
              <p:cNvSpPr>
                <a:spLocks noChangeArrowheads="1"/>
              </p:cNvSpPr>
              <p:nvPr/>
            </p:nvSpPr>
            <p:spPr bwMode="auto">
              <a:xfrm>
                <a:off x="4048" y="3078"/>
                <a:ext cx="54" cy="54"/>
              </a:xfrm>
              <a:prstGeom prst="ellipse">
                <a:avLst/>
              </a:prstGeom>
              <a:solidFill>
                <a:srgbClr val="FF0000"/>
              </a:solidFill>
              <a:ln w="9525">
                <a:noFill/>
                <a:round/>
                <a:headEnd/>
                <a:tailEnd/>
              </a:ln>
            </p:spPr>
            <p:txBody>
              <a:bodyPr/>
              <a:lstStyle/>
              <a:p>
                <a:endParaRPr lang="en-US"/>
              </a:p>
            </p:txBody>
          </p:sp>
          <p:sp>
            <p:nvSpPr>
              <p:cNvPr id="19872" name="Oval 129"/>
              <p:cNvSpPr>
                <a:spLocks noChangeArrowheads="1"/>
              </p:cNvSpPr>
              <p:nvPr/>
            </p:nvSpPr>
            <p:spPr bwMode="auto">
              <a:xfrm>
                <a:off x="4048" y="3078"/>
                <a:ext cx="54" cy="54"/>
              </a:xfrm>
              <a:prstGeom prst="ellipse">
                <a:avLst/>
              </a:prstGeom>
              <a:noFill/>
              <a:ln w="0">
                <a:solidFill>
                  <a:srgbClr val="FF0000"/>
                </a:solidFill>
                <a:round/>
                <a:headEnd/>
                <a:tailEnd/>
              </a:ln>
            </p:spPr>
            <p:txBody>
              <a:bodyPr/>
              <a:lstStyle/>
              <a:p>
                <a:endParaRPr lang="en-US"/>
              </a:p>
            </p:txBody>
          </p:sp>
          <p:sp>
            <p:nvSpPr>
              <p:cNvPr id="19873" name="Freeform 130"/>
              <p:cNvSpPr>
                <a:spLocks/>
              </p:cNvSpPr>
              <p:nvPr/>
            </p:nvSpPr>
            <p:spPr bwMode="auto">
              <a:xfrm>
                <a:off x="3935" y="328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00CF"/>
              </a:solidFill>
              <a:ln w="9525">
                <a:noFill/>
                <a:round/>
                <a:headEnd/>
                <a:tailEnd/>
              </a:ln>
            </p:spPr>
            <p:txBody>
              <a:bodyPr/>
              <a:lstStyle/>
              <a:p>
                <a:endParaRPr lang="en-US"/>
              </a:p>
            </p:txBody>
          </p:sp>
          <p:sp>
            <p:nvSpPr>
              <p:cNvPr id="19874" name="Freeform 131"/>
              <p:cNvSpPr>
                <a:spLocks/>
              </p:cNvSpPr>
              <p:nvPr/>
            </p:nvSpPr>
            <p:spPr bwMode="auto">
              <a:xfrm>
                <a:off x="3935" y="328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75" name="Freeform 132"/>
              <p:cNvSpPr>
                <a:spLocks/>
              </p:cNvSpPr>
              <p:nvPr/>
            </p:nvSpPr>
            <p:spPr bwMode="auto">
              <a:xfrm>
                <a:off x="3917" y="2826"/>
                <a:ext cx="113" cy="162"/>
              </a:xfrm>
              <a:custGeom>
                <a:avLst/>
                <a:gdLst>
                  <a:gd name="T0" fmla="*/ 0 w 113"/>
                  <a:gd name="T1" fmla="*/ 162 h 162"/>
                  <a:gd name="T2" fmla="*/ 113 w 113"/>
                  <a:gd name="T3" fmla="*/ 144 h 162"/>
                  <a:gd name="T4" fmla="*/ 36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36" y="0"/>
                    </a:lnTo>
                    <a:lnTo>
                      <a:pt x="0" y="162"/>
                    </a:lnTo>
                    <a:close/>
                  </a:path>
                </a:pathLst>
              </a:custGeom>
              <a:solidFill>
                <a:srgbClr val="00AFFF"/>
              </a:solidFill>
              <a:ln w="9525">
                <a:noFill/>
                <a:round/>
                <a:headEnd/>
                <a:tailEnd/>
              </a:ln>
            </p:spPr>
            <p:txBody>
              <a:bodyPr/>
              <a:lstStyle/>
              <a:p>
                <a:endParaRPr lang="en-US"/>
              </a:p>
            </p:txBody>
          </p:sp>
          <p:sp>
            <p:nvSpPr>
              <p:cNvPr id="19876" name="Freeform 133"/>
              <p:cNvSpPr>
                <a:spLocks/>
              </p:cNvSpPr>
              <p:nvPr/>
            </p:nvSpPr>
            <p:spPr bwMode="auto">
              <a:xfrm>
                <a:off x="3917" y="2826"/>
                <a:ext cx="113" cy="162"/>
              </a:xfrm>
              <a:custGeom>
                <a:avLst/>
                <a:gdLst>
                  <a:gd name="T0" fmla="*/ 0 w 19"/>
                  <a:gd name="T1" fmla="*/ 209952 h 27"/>
                  <a:gd name="T2" fmla="*/ 141381 w 19"/>
                  <a:gd name="T3" fmla="*/ 186624 h 27"/>
                  <a:gd name="T4" fmla="*/ 45028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877" name="Freeform 134"/>
              <p:cNvSpPr>
                <a:spLocks/>
              </p:cNvSpPr>
              <p:nvPr/>
            </p:nvSpPr>
            <p:spPr bwMode="auto">
              <a:xfrm>
                <a:off x="3887" y="3126"/>
                <a:ext cx="107" cy="162"/>
              </a:xfrm>
              <a:custGeom>
                <a:avLst/>
                <a:gdLst>
                  <a:gd name="T0" fmla="*/ 78 w 107"/>
                  <a:gd name="T1" fmla="*/ 162 h 162"/>
                  <a:gd name="T2" fmla="*/ 0 w 107"/>
                  <a:gd name="T3" fmla="*/ 24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0010FF"/>
              </a:solidFill>
              <a:ln w="9525">
                <a:noFill/>
                <a:round/>
                <a:headEnd/>
                <a:tailEnd/>
              </a:ln>
            </p:spPr>
            <p:txBody>
              <a:bodyPr/>
              <a:lstStyle/>
              <a:p>
                <a:endParaRPr lang="en-US"/>
              </a:p>
            </p:txBody>
          </p:sp>
          <p:sp>
            <p:nvSpPr>
              <p:cNvPr id="19878" name="Freeform 135"/>
              <p:cNvSpPr>
                <a:spLocks/>
              </p:cNvSpPr>
              <p:nvPr/>
            </p:nvSpPr>
            <p:spPr bwMode="auto">
              <a:xfrm>
                <a:off x="3887" y="312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79" name="Freeform 136"/>
              <p:cNvSpPr>
                <a:spLocks/>
              </p:cNvSpPr>
              <p:nvPr/>
            </p:nvSpPr>
            <p:spPr bwMode="auto">
              <a:xfrm>
                <a:off x="3857" y="328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00CF"/>
              </a:solidFill>
              <a:ln w="9525">
                <a:noFill/>
                <a:round/>
                <a:headEnd/>
                <a:tailEnd/>
              </a:ln>
            </p:spPr>
            <p:txBody>
              <a:bodyPr/>
              <a:lstStyle/>
              <a:p>
                <a:endParaRPr lang="en-US"/>
              </a:p>
            </p:txBody>
          </p:sp>
          <p:sp>
            <p:nvSpPr>
              <p:cNvPr id="19880" name="Freeform 137"/>
              <p:cNvSpPr>
                <a:spLocks/>
              </p:cNvSpPr>
              <p:nvPr/>
            </p:nvSpPr>
            <p:spPr bwMode="auto">
              <a:xfrm>
                <a:off x="3857" y="328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881" name="Freeform 138"/>
              <p:cNvSpPr>
                <a:spLocks/>
              </p:cNvSpPr>
              <p:nvPr/>
            </p:nvSpPr>
            <p:spPr bwMode="auto">
              <a:xfrm>
                <a:off x="3857" y="31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20FF"/>
              </a:solidFill>
              <a:ln w="9525">
                <a:noFill/>
                <a:round/>
                <a:headEnd/>
                <a:tailEnd/>
              </a:ln>
            </p:spPr>
            <p:txBody>
              <a:bodyPr/>
              <a:lstStyle/>
              <a:p>
                <a:endParaRPr lang="en-US"/>
              </a:p>
            </p:txBody>
          </p:sp>
          <p:sp>
            <p:nvSpPr>
              <p:cNvPr id="19882" name="Freeform 139"/>
              <p:cNvSpPr>
                <a:spLocks/>
              </p:cNvSpPr>
              <p:nvPr/>
            </p:nvSpPr>
            <p:spPr bwMode="auto">
              <a:xfrm>
                <a:off x="3857" y="31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83" name="Freeform 140"/>
              <p:cNvSpPr>
                <a:spLocks/>
              </p:cNvSpPr>
              <p:nvPr/>
            </p:nvSpPr>
            <p:spPr bwMode="auto">
              <a:xfrm>
                <a:off x="3839" y="2826"/>
                <a:ext cx="114" cy="162"/>
              </a:xfrm>
              <a:custGeom>
                <a:avLst/>
                <a:gdLst>
                  <a:gd name="T0" fmla="*/ 78 w 114"/>
                  <a:gd name="T1" fmla="*/ 162 h 162"/>
                  <a:gd name="T2" fmla="*/ 0 w 114"/>
                  <a:gd name="T3" fmla="*/ 24 h 162"/>
                  <a:gd name="T4" fmla="*/ 114 w 114"/>
                  <a:gd name="T5" fmla="*/ 0 h 162"/>
                  <a:gd name="T6" fmla="*/ 78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78" y="162"/>
                    </a:moveTo>
                    <a:lnTo>
                      <a:pt x="0" y="24"/>
                    </a:lnTo>
                    <a:lnTo>
                      <a:pt x="114" y="0"/>
                    </a:lnTo>
                    <a:lnTo>
                      <a:pt x="78" y="162"/>
                    </a:lnTo>
                    <a:close/>
                  </a:path>
                </a:pathLst>
              </a:custGeom>
              <a:solidFill>
                <a:srgbClr val="00AFFF"/>
              </a:solidFill>
              <a:ln w="9525">
                <a:noFill/>
                <a:round/>
                <a:headEnd/>
                <a:tailEnd/>
              </a:ln>
            </p:spPr>
            <p:txBody>
              <a:bodyPr/>
              <a:lstStyle/>
              <a:p>
                <a:endParaRPr lang="en-US"/>
              </a:p>
            </p:txBody>
          </p:sp>
          <p:sp>
            <p:nvSpPr>
              <p:cNvPr id="19884" name="Freeform 141"/>
              <p:cNvSpPr>
                <a:spLocks/>
              </p:cNvSpPr>
              <p:nvPr/>
            </p:nvSpPr>
            <p:spPr bwMode="auto">
              <a:xfrm>
                <a:off x="3839" y="2826"/>
                <a:ext cx="114" cy="162"/>
              </a:xfrm>
              <a:custGeom>
                <a:avLst/>
                <a:gdLst>
                  <a:gd name="T0" fmla="*/ 101088 w 19"/>
                  <a:gd name="T1" fmla="*/ 209952 h 27"/>
                  <a:gd name="T2" fmla="*/ 0 w 19"/>
                  <a:gd name="T3" fmla="*/ 31104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885" name="Freeform 142"/>
              <p:cNvSpPr>
                <a:spLocks/>
              </p:cNvSpPr>
              <p:nvPr/>
            </p:nvSpPr>
            <p:spPr bwMode="auto">
              <a:xfrm>
                <a:off x="3839" y="2688"/>
                <a:ext cx="114" cy="162"/>
              </a:xfrm>
              <a:custGeom>
                <a:avLst/>
                <a:gdLst>
                  <a:gd name="T0" fmla="*/ 0 w 114"/>
                  <a:gd name="T1" fmla="*/ 162 h 162"/>
                  <a:gd name="T2" fmla="*/ 114 w 114"/>
                  <a:gd name="T3" fmla="*/ 138 h 162"/>
                  <a:gd name="T4" fmla="*/ 30 w 114"/>
                  <a:gd name="T5" fmla="*/ 0 h 162"/>
                  <a:gd name="T6" fmla="*/ 0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38"/>
                    </a:lnTo>
                    <a:lnTo>
                      <a:pt x="30" y="0"/>
                    </a:lnTo>
                    <a:lnTo>
                      <a:pt x="0" y="162"/>
                    </a:lnTo>
                    <a:close/>
                  </a:path>
                </a:pathLst>
              </a:custGeom>
              <a:solidFill>
                <a:srgbClr val="10FFEF"/>
              </a:solidFill>
              <a:ln w="9525">
                <a:noFill/>
                <a:round/>
                <a:headEnd/>
                <a:tailEnd/>
              </a:ln>
            </p:spPr>
            <p:txBody>
              <a:bodyPr/>
              <a:lstStyle/>
              <a:p>
                <a:endParaRPr lang="en-US"/>
              </a:p>
            </p:txBody>
          </p:sp>
          <p:sp>
            <p:nvSpPr>
              <p:cNvPr id="19886" name="Freeform 143"/>
              <p:cNvSpPr>
                <a:spLocks/>
              </p:cNvSpPr>
              <p:nvPr/>
            </p:nvSpPr>
            <p:spPr bwMode="auto">
              <a:xfrm>
                <a:off x="3839" y="2688"/>
                <a:ext cx="114" cy="162"/>
              </a:xfrm>
              <a:custGeom>
                <a:avLst/>
                <a:gdLst>
                  <a:gd name="T0" fmla="*/ 0 w 19"/>
                  <a:gd name="T1" fmla="*/ 209952 h 27"/>
                  <a:gd name="T2" fmla="*/ 147744 w 19"/>
                  <a:gd name="T3" fmla="*/ 178848 h 27"/>
                  <a:gd name="T4" fmla="*/ 38880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887" name="Oval 144"/>
              <p:cNvSpPr>
                <a:spLocks noChangeArrowheads="1"/>
              </p:cNvSpPr>
              <p:nvPr/>
            </p:nvSpPr>
            <p:spPr bwMode="auto">
              <a:xfrm>
                <a:off x="3851" y="3372"/>
                <a:ext cx="54" cy="54"/>
              </a:xfrm>
              <a:prstGeom prst="ellipse">
                <a:avLst/>
              </a:prstGeom>
              <a:solidFill>
                <a:srgbClr val="FF0000"/>
              </a:solidFill>
              <a:ln w="9525">
                <a:noFill/>
                <a:round/>
                <a:headEnd/>
                <a:tailEnd/>
              </a:ln>
            </p:spPr>
            <p:txBody>
              <a:bodyPr/>
              <a:lstStyle/>
              <a:p>
                <a:endParaRPr lang="en-US"/>
              </a:p>
            </p:txBody>
          </p:sp>
          <p:sp>
            <p:nvSpPr>
              <p:cNvPr id="19888" name="Oval 145"/>
              <p:cNvSpPr>
                <a:spLocks noChangeArrowheads="1"/>
              </p:cNvSpPr>
              <p:nvPr/>
            </p:nvSpPr>
            <p:spPr bwMode="auto">
              <a:xfrm>
                <a:off x="3851" y="3372"/>
                <a:ext cx="54" cy="54"/>
              </a:xfrm>
              <a:prstGeom prst="ellipse">
                <a:avLst/>
              </a:prstGeom>
              <a:noFill/>
              <a:ln w="0">
                <a:solidFill>
                  <a:srgbClr val="FF0000"/>
                </a:solidFill>
                <a:round/>
                <a:headEnd/>
                <a:tailEnd/>
              </a:ln>
            </p:spPr>
            <p:txBody>
              <a:bodyPr/>
              <a:lstStyle/>
              <a:p>
                <a:endParaRPr lang="en-US"/>
              </a:p>
            </p:txBody>
          </p:sp>
          <p:sp>
            <p:nvSpPr>
              <p:cNvPr id="19889" name="Freeform 146"/>
              <p:cNvSpPr>
                <a:spLocks/>
              </p:cNvSpPr>
              <p:nvPr/>
            </p:nvSpPr>
            <p:spPr bwMode="auto">
              <a:xfrm>
                <a:off x="3827" y="3306"/>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DF"/>
              </a:solidFill>
              <a:ln w="9525">
                <a:noFill/>
                <a:round/>
                <a:headEnd/>
                <a:tailEnd/>
              </a:ln>
            </p:spPr>
            <p:txBody>
              <a:bodyPr/>
              <a:lstStyle/>
              <a:p>
                <a:endParaRPr lang="en-US"/>
              </a:p>
            </p:txBody>
          </p:sp>
          <p:sp>
            <p:nvSpPr>
              <p:cNvPr id="19890" name="Freeform 147"/>
              <p:cNvSpPr>
                <a:spLocks/>
              </p:cNvSpPr>
              <p:nvPr/>
            </p:nvSpPr>
            <p:spPr bwMode="auto">
              <a:xfrm>
                <a:off x="3827" y="3306"/>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91" name="Oval 148"/>
              <p:cNvSpPr>
                <a:spLocks noChangeArrowheads="1"/>
              </p:cNvSpPr>
              <p:nvPr/>
            </p:nvSpPr>
            <p:spPr bwMode="auto">
              <a:xfrm>
                <a:off x="3911" y="2706"/>
                <a:ext cx="54" cy="54"/>
              </a:xfrm>
              <a:prstGeom prst="ellipse">
                <a:avLst/>
              </a:prstGeom>
              <a:solidFill>
                <a:srgbClr val="FF0000"/>
              </a:solidFill>
              <a:ln w="9525">
                <a:noFill/>
                <a:round/>
                <a:headEnd/>
                <a:tailEnd/>
              </a:ln>
            </p:spPr>
            <p:txBody>
              <a:bodyPr/>
              <a:lstStyle/>
              <a:p>
                <a:endParaRPr lang="en-US"/>
              </a:p>
            </p:txBody>
          </p:sp>
          <p:sp>
            <p:nvSpPr>
              <p:cNvPr id="19892" name="Oval 149"/>
              <p:cNvSpPr>
                <a:spLocks noChangeArrowheads="1"/>
              </p:cNvSpPr>
              <p:nvPr/>
            </p:nvSpPr>
            <p:spPr bwMode="auto">
              <a:xfrm>
                <a:off x="3911" y="2706"/>
                <a:ext cx="54" cy="54"/>
              </a:xfrm>
              <a:prstGeom prst="ellipse">
                <a:avLst/>
              </a:prstGeom>
              <a:noFill/>
              <a:ln w="0">
                <a:solidFill>
                  <a:srgbClr val="FF0000"/>
                </a:solidFill>
                <a:round/>
                <a:headEnd/>
                <a:tailEnd/>
              </a:ln>
            </p:spPr>
            <p:txBody>
              <a:bodyPr/>
              <a:lstStyle/>
              <a:p>
                <a:endParaRPr lang="en-US"/>
              </a:p>
            </p:txBody>
          </p:sp>
          <p:sp>
            <p:nvSpPr>
              <p:cNvPr id="19893" name="Oval 150"/>
              <p:cNvSpPr>
                <a:spLocks noChangeArrowheads="1"/>
              </p:cNvSpPr>
              <p:nvPr/>
            </p:nvSpPr>
            <p:spPr bwMode="auto">
              <a:xfrm>
                <a:off x="3905" y="2958"/>
                <a:ext cx="54" cy="54"/>
              </a:xfrm>
              <a:prstGeom prst="ellipse">
                <a:avLst/>
              </a:prstGeom>
              <a:solidFill>
                <a:srgbClr val="FF0000"/>
              </a:solidFill>
              <a:ln w="9525">
                <a:noFill/>
                <a:round/>
                <a:headEnd/>
                <a:tailEnd/>
              </a:ln>
            </p:spPr>
            <p:txBody>
              <a:bodyPr/>
              <a:lstStyle/>
              <a:p>
                <a:endParaRPr lang="en-US"/>
              </a:p>
            </p:txBody>
          </p:sp>
          <p:sp>
            <p:nvSpPr>
              <p:cNvPr id="19894" name="Oval 151"/>
              <p:cNvSpPr>
                <a:spLocks noChangeArrowheads="1"/>
              </p:cNvSpPr>
              <p:nvPr/>
            </p:nvSpPr>
            <p:spPr bwMode="auto">
              <a:xfrm>
                <a:off x="3905" y="2958"/>
                <a:ext cx="54" cy="54"/>
              </a:xfrm>
              <a:prstGeom prst="ellipse">
                <a:avLst/>
              </a:prstGeom>
              <a:noFill/>
              <a:ln w="0">
                <a:solidFill>
                  <a:srgbClr val="FF0000"/>
                </a:solidFill>
                <a:round/>
                <a:headEnd/>
                <a:tailEnd/>
              </a:ln>
            </p:spPr>
            <p:txBody>
              <a:bodyPr/>
              <a:lstStyle/>
              <a:p>
                <a:endParaRPr lang="en-US"/>
              </a:p>
            </p:txBody>
          </p:sp>
          <p:sp>
            <p:nvSpPr>
              <p:cNvPr id="19895" name="Oval 152"/>
              <p:cNvSpPr>
                <a:spLocks noChangeArrowheads="1"/>
              </p:cNvSpPr>
              <p:nvPr/>
            </p:nvSpPr>
            <p:spPr bwMode="auto">
              <a:xfrm>
                <a:off x="3899" y="3126"/>
                <a:ext cx="54" cy="54"/>
              </a:xfrm>
              <a:prstGeom prst="ellipse">
                <a:avLst/>
              </a:prstGeom>
              <a:solidFill>
                <a:srgbClr val="FF0000"/>
              </a:solidFill>
              <a:ln w="9525">
                <a:noFill/>
                <a:round/>
                <a:headEnd/>
                <a:tailEnd/>
              </a:ln>
            </p:spPr>
            <p:txBody>
              <a:bodyPr/>
              <a:lstStyle/>
              <a:p>
                <a:endParaRPr lang="en-US"/>
              </a:p>
            </p:txBody>
          </p:sp>
          <p:sp>
            <p:nvSpPr>
              <p:cNvPr id="19896" name="Oval 153"/>
              <p:cNvSpPr>
                <a:spLocks noChangeArrowheads="1"/>
              </p:cNvSpPr>
              <p:nvPr/>
            </p:nvSpPr>
            <p:spPr bwMode="auto">
              <a:xfrm>
                <a:off x="3899" y="3126"/>
                <a:ext cx="54" cy="54"/>
              </a:xfrm>
              <a:prstGeom prst="ellipse">
                <a:avLst/>
              </a:prstGeom>
              <a:noFill/>
              <a:ln w="0">
                <a:solidFill>
                  <a:srgbClr val="FF0000"/>
                </a:solidFill>
                <a:round/>
                <a:headEnd/>
                <a:tailEnd/>
              </a:ln>
            </p:spPr>
            <p:txBody>
              <a:bodyPr/>
              <a:lstStyle/>
              <a:p>
                <a:endParaRPr lang="en-US"/>
              </a:p>
            </p:txBody>
          </p:sp>
          <p:sp>
            <p:nvSpPr>
              <p:cNvPr id="19897" name="Freeform 154"/>
              <p:cNvSpPr>
                <a:spLocks/>
              </p:cNvSpPr>
              <p:nvPr/>
            </p:nvSpPr>
            <p:spPr bwMode="auto">
              <a:xfrm>
                <a:off x="3809" y="28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BFFF"/>
              </a:solidFill>
              <a:ln w="9525">
                <a:noFill/>
                <a:round/>
                <a:headEnd/>
                <a:tailEnd/>
              </a:ln>
            </p:spPr>
            <p:txBody>
              <a:bodyPr/>
              <a:lstStyle/>
              <a:p>
                <a:endParaRPr lang="en-US"/>
              </a:p>
            </p:txBody>
          </p:sp>
          <p:sp>
            <p:nvSpPr>
              <p:cNvPr id="19898" name="Freeform 155"/>
              <p:cNvSpPr>
                <a:spLocks/>
              </p:cNvSpPr>
              <p:nvPr/>
            </p:nvSpPr>
            <p:spPr bwMode="auto">
              <a:xfrm>
                <a:off x="3809" y="28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99" name="Freeform 156"/>
              <p:cNvSpPr>
                <a:spLocks/>
              </p:cNvSpPr>
              <p:nvPr/>
            </p:nvSpPr>
            <p:spPr bwMode="auto">
              <a:xfrm>
                <a:off x="3809" y="29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70FF"/>
              </a:solidFill>
              <a:ln w="9525">
                <a:noFill/>
                <a:round/>
                <a:headEnd/>
                <a:tailEnd/>
              </a:ln>
            </p:spPr>
            <p:txBody>
              <a:bodyPr/>
              <a:lstStyle/>
              <a:p>
                <a:endParaRPr lang="en-US"/>
              </a:p>
            </p:txBody>
          </p:sp>
          <p:sp>
            <p:nvSpPr>
              <p:cNvPr id="19900" name="Freeform 157"/>
              <p:cNvSpPr>
                <a:spLocks/>
              </p:cNvSpPr>
              <p:nvPr/>
            </p:nvSpPr>
            <p:spPr bwMode="auto">
              <a:xfrm>
                <a:off x="3809" y="29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01" name="Oval 158"/>
              <p:cNvSpPr>
                <a:spLocks noChangeArrowheads="1"/>
              </p:cNvSpPr>
              <p:nvPr/>
            </p:nvSpPr>
            <p:spPr bwMode="auto">
              <a:xfrm>
                <a:off x="3875" y="3509"/>
                <a:ext cx="54" cy="54"/>
              </a:xfrm>
              <a:prstGeom prst="ellipse">
                <a:avLst/>
              </a:prstGeom>
              <a:solidFill>
                <a:srgbClr val="FF0000"/>
              </a:solidFill>
              <a:ln w="9525">
                <a:noFill/>
                <a:round/>
                <a:headEnd/>
                <a:tailEnd/>
              </a:ln>
            </p:spPr>
            <p:txBody>
              <a:bodyPr/>
              <a:lstStyle/>
              <a:p>
                <a:endParaRPr lang="en-US"/>
              </a:p>
            </p:txBody>
          </p:sp>
          <p:sp>
            <p:nvSpPr>
              <p:cNvPr id="19902" name="Oval 159"/>
              <p:cNvSpPr>
                <a:spLocks noChangeArrowheads="1"/>
              </p:cNvSpPr>
              <p:nvPr/>
            </p:nvSpPr>
            <p:spPr bwMode="auto">
              <a:xfrm>
                <a:off x="3875" y="3509"/>
                <a:ext cx="54" cy="54"/>
              </a:xfrm>
              <a:prstGeom prst="ellipse">
                <a:avLst/>
              </a:prstGeom>
              <a:noFill/>
              <a:ln w="0">
                <a:solidFill>
                  <a:srgbClr val="FF0000"/>
                </a:solidFill>
                <a:round/>
                <a:headEnd/>
                <a:tailEnd/>
              </a:ln>
            </p:spPr>
            <p:txBody>
              <a:bodyPr/>
              <a:lstStyle/>
              <a:p>
                <a:endParaRPr lang="en-US"/>
              </a:p>
            </p:txBody>
          </p:sp>
          <p:sp>
            <p:nvSpPr>
              <p:cNvPr id="19903" name="Freeform 160"/>
              <p:cNvSpPr>
                <a:spLocks/>
              </p:cNvSpPr>
              <p:nvPr/>
            </p:nvSpPr>
            <p:spPr bwMode="auto">
              <a:xfrm>
                <a:off x="3779" y="30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80FF"/>
              </a:solidFill>
              <a:ln w="9525">
                <a:noFill/>
                <a:round/>
                <a:headEnd/>
                <a:tailEnd/>
              </a:ln>
            </p:spPr>
            <p:txBody>
              <a:bodyPr/>
              <a:lstStyle/>
              <a:p>
                <a:endParaRPr lang="en-US"/>
              </a:p>
            </p:txBody>
          </p:sp>
          <p:sp>
            <p:nvSpPr>
              <p:cNvPr id="19904" name="Freeform 161"/>
              <p:cNvSpPr>
                <a:spLocks/>
              </p:cNvSpPr>
              <p:nvPr/>
            </p:nvSpPr>
            <p:spPr bwMode="auto">
              <a:xfrm>
                <a:off x="3779" y="30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05" name="Freeform 162"/>
              <p:cNvSpPr>
                <a:spLocks/>
              </p:cNvSpPr>
              <p:nvPr/>
            </p:nvSpPr>
            <p:spPr bwMode="auto">
              <a:xfrm>
                <a:off x="3779" y="31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20FF"/>
              </a:solidFill>
              <a:ln w="9525">
                <a:noFill/>
                <a:round/>
                <a:headEnd/>
                <a:tailEnd/>
              </a:ln>
            </p:spPr>
            <p:txBody>
              <a:bodyPr/>
              <a:lstStyle/>
              <a:p>
                <a:endParaRPr lang="en-US"/>
              </a:p>
            </p:txBody>
          </p:sp>
          <p:sp>
            <p:nvSpPr>
              <p:cNvPr id="19906" name="Freeform 163"/>
              <p:cNvSpPr>
                <a:spLocks/>
              </p:cNvSpPr>
              <p:nvPr/>
            </p:nvSpPr>
            <p:spPr bwMode="auto">
              <a:xfrm>
                <a:off x="3779" y="31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07" name="Oval 164"/>
              <p:cNvSpPr>
                <a:spLocks noChangeArrowheads="1"/>
              </p:cNvSpPr>
              <p:nvPr/>
            </p:nvSpPr>
            <p:spPr bwMode="auto">
              <a:xfrm>
                <a:off x="3749" y="2544"/>
                <a:ext cx="54" cy="54"/>
              </a:xfrm>
              <a:prstGeom prst="ellipse">
                <a:avLst/>
              </a:prstGeom>
              <a:solidFill>
                <a:srgbClr val="FF0000"/>
              </a:solidFill>
              <a:ln w="9525">
                <a:noFill/>
                <a:round/>
                <a:headEnd/>
                <a:tailEnd/>
              </a:ln>
            </p:spPr>
            <p:txBody>
              <a:bodyPr/>
              <a:lstStyle/>
              <a:p>
                <a:endParaRPr lang="en-US"/>
              </a:p>
            </p:txBody>
          </p:sp>
          <p:sp>
            <p:nvSpPr>
              <p:cNvPr id="19908" name="Oval 165"/>
              <p:cNvSpPr>
                <a:spLocks noChangeArrowheads="1"/>
              </p:cNvSpPr>
              <p:nvPr/>
            </p:nvSpPr>
            <p:spPr bwMode="auto">
              <a:xfrm>
                <a:off x="3749" y="2544"/>
                <a:ext cx="54" cy="54"/>
              </a:xfrm>
              <a:prstGeom prst="ellipse">
                <a:avLst/>
              </a:prstGeom>
              <a:noFill/>
              <a:ln w="0">
                <a:solidFill>
                  <a:srgbClr val="FF0000"/>
                </a:solidFill>
                <a:round/>
                <a:headEnd/>
                <a:tailEnd/>
              </a:ln>
            </p:spPr>
            <p:txBody>
              <a:bodyPr/>
              <a:lstStyle/>
              <a:p>
                <a:endParaRPr lang="en-US"/>
              </a:p>
            </p:txBody>
          </p:sp>
          <p:sp>
            <p:nvSpPr>
              <p:cNvPr id="19909" name="Freeform 166"/>
              <p:cNvSpPr>
                <a:spLocks/>
              </p:cNvSpPr>
              <p:nvPr/>
            </p:nvSpPr>
            <p:spPr bwMode="auto">
              <a:xfrm>
                <a:off x="3683" y="25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60FF9F"/>
              </a:solidFill>
              <a:ln w="9525">
                <a:noFill/>
                <a:round/>
                <a:headEnd/>
                <a:tailEnd/>
              </a:ln>
            </p:spPr>
            <p:txBody>
              <a:bodyPr/>
              <a:lstStyle/>
              <a:p>
                <a:endParaRPr lang="en-US"/>
              </a:p>
            </p:txBody>
          </p:sp>
          <p:sp>
            <p:nvSpPr>
              <p:cNvPr id="19910" name="Freeform 167"/>
              <p:cNvSpPr>
                <a:spLocks/>
              </p:cNvSpPr>
              <p:nvPr/>
            </p:nvSpPr>
            <p:spPr bwMode="auto">
              <a:xfrm>
                <a:off x="3683" y="25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11" name="Freeform 168"/>
              <p:cNvSpPr>
                <a:spLocks/>
              </p:cNvSpPr>
              <p:nvPr/>
            </p:nvSpPr>
            <p:spPr bwMode="auto">
              <a:xfrm>
                <a:off x="3761" y="26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10FFEF"/>
              </a:solidFill>
              <a:ln w="9525">
                <a:noFill/>
                <a:round/>
                <a:headEnd/>
                <a:tailEnd/>
              </a:ln>
            </p:spPr>
            <p:txBody>
              <a:bodyPr/>
              <a:lstStyle/>
              <a:p>
                <a:endParaRPr lang="en-US"/>
              </a:p>
            </p:txBody>
          </p:sp>
          <p:sp>
            <p:nvSpPr>
              <p:cNvPr id="19912" name="Freeform 169"/>
              <p:cNvSpPr>
                <a:spLocks/>
              </p:cNvSpPr>
              <p:nvPr/>
            </p:nvSpPr>
            <p:spPr bwMode="auto">
              <a:xfrm>
                <a:off x="3761" y="26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3" name="Freeform 170"/>
              <p:cNvSpPr>
                <a:spLocks/>
              </p:cNvSpPr>
              <p:nvPr/>
            </p:nvSpPr>
            <p:spPr bwMode="auto">
              <a:xfrm>
                <a:off x="3761" y="25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60FF9F"/>
              </a:solidFill>
              <a:ln w="9525">
                <a:noFill/>
                <a:round/>
                <a:headEnd/>
                <a:tailEnd/>
              </a:ln>
            </p:spPr>
            <p:txBody>
              <a:bodyPr/>
              <a:lstStyle/>
              <a:p>
                <a:endParaRPr lang="en-US"/>
              </a:p>
            </p:txBody>
          </p:sp>
          <p:sp>
            <p:nvSpPr>
              <p:cNvPr id="19914" name="Freeform 171"/>
              <p:cNvSpPr>
                <a:spLocks/>
              </p:cNvSpPr>
              <p:nvPr/>
            </p:nvSpPr>
            <p:spPr bwMode="auto">
              <a:xfrm>
                <a:off x="3761" y="25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5" name="Freeform 172"/>
              <p:cNvSpPr>
                <a:spLocks/>
              </p:cNvSpPr>
              <p:nvPr/>
            </p:nvSpPr>
            <p:spPr bwMode="auto">
              <a:xfrm>
                <a:off x="3749" y="31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40FF"/>
              </a:solidFill>
              <a:ln w="9525">
                <a:noFill/>
                <a:round/>
                <a:headEnd/>
                <a:tailEnd/>
              </a:ln>
            </p:spPr>
            <p:txBody>
              <a:bodyPr/>
              <a:lstStyle/>
              <a:p>
                <a:endParaRPr lang="en-US"/>
              </a:p>
            </p:txBody>
          </p:sp>
          <p:sp>
            <p:nvSpPr>
              <p:cNvPr id="19916" name="Freeform 173"/>
              <p:cNvSpPr>
                <a:spLocks/>
              </p:cNvSpPr>
              <p:nvPr/>
            </p:nvSpPr>
            <p:spPr bwMode="auto">
              <a:xfrm>
                <a:off x="3749" y="31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7" name="Freeform 174"/>
              <p:cNvSpPr>
                <a:spLocks/>
              </p:cNvSpPr>
              <p:nvPr/>
            </p:nvSpPr>
            <p:spPr bwMode="auto">
              <a:xfrm>
                <a:off x="3749" y="33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00DF"/>
              </a:solidFill>
              <a:ln w="9525">
                <a:noFill/>
                <a:round/>
                <a:headEnd/>
                <a:tailEnd/>
              </a:ln>
            </p:spPr>
            <p:txBody>
              <a:bodyPr/>
              <a:lstStyle/>
              <a:p>
                <a:endParaRPr lang="en-US"/>
              </a:p>
            </p:txBody>
          </p:sp>
          <p:sp>
            <p:nvSpPr>
              <p:cNvPr id="19918" name="Freeform 175"/>
              <p:cNvSpPr>
                <a:spLocks/>
              </p:cNvSpPr>
              <p:nvPr/>
            </p:nvSpPr>
            <p:spPr bwMode="auto">
              <a:xfrm>
                <a:off x="3749" y="33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9" name="Rectangle 176"/>
              <p:cNvSpPr>
                <a:spLocks noChangeArrowheads="1"/>
              </p:cNvSpPr>
              <p:nvPr/>
            </p:nvSpPr>
            <p:spPr bwMode="auto">
              <a:xfrm>
                <a:off x="3923" y="3917"/>
                <a:ext cx="1" cy="230"/>
              </a:xfrm>
              <a:prstGeom prst="rect">
                <a:avLst/>
              </a:prstGeom>
              <a:noFill/>
              <a:ln w="9525">
                <a:noFill/>
                <a:miter lim="800000"/>
                <a:headEnd/>
                <a:tailEnd/>
              </a:ln>
            </p:spPr>
            <p:txBody>
              <a:bodyPr wrap="none" lIns="0" tIns="0" rIns="0" bIns="0">
                <a:spAutoFit/>
              </a:bodyPr>
              <a:lstStyle/>
              <a:p>
                <a:pPr algn="ctr"/>
                <a:endParaRPr lang="en-US" sz="2400">
                  <a:cs typeface="Arial" charset="0"/>
                </a:endParaRPr>
              </a:p>
            </p:txBody>
          </p:sp>
          <p:sp>
            <p:nvSpPr>
              <p:cNvPr id="19920" name="Freeform 177"/>
              <p:cNvSpPr>
                <a:spLocks/>
              </p:cNvSpPr>
              <p:nvPr/>
            </p:nvSpPr>
            <p:spPr bwMode="auto">
              <a:xfrm>
                <a:off x="3731" y="28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BFFF"/>
              </a:solidFill>
              <a:ln w="9525">
                <a:noFill/>
                <a:round/>
                <a:headEnd/>
                <a:tailEnd/>
              </a:ln>
            </p:spPr>
            <p:txBody>
              <a:bodyPr/>
              <a:lstStyle/>
              <a:p>
                <a:endParaRPr lang="en-US"/>
              </a:p>
            </p:txBody>
          </p:sp>
          <p:sp>
            <p:nvSpPr>
              <p:cNvPr id="19921" name="Freeform 178"/>
              <p:cNvSpPr>
                <a:spLocks/>
              </p:cNvSpPr>
              <p:nvPr/>
            </p:nvSpPr>
            <p:spPr bwMode="auto">
              <a:xfrm>
                <a:off x="3731" y="28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22" name="Freeform 179"/>
              <p:cNvSpPr>
                <a:spLocks/>
              </p:cNvSpPr>
              <p:nvPr/>
            </p:nvSpPr>
            <p:spPr bwMode="auto">
              <a:xfrm>
                <a:off x="3654" y="2568"/>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80FF80"/>
              </a:solidFill>
              <a:ln w="9525">
                <a:noFill/>
                <a:round/>
                <a:headEnd/>
                <a:tailEnd/>
              </a:ln>
            </p:spPr>
            <p:txBody>
              <a:bodyPr/>
              <a:lstStyle/>
              <a:p>
                <a:endParaRPr lang="en-US"/>
              </a:p>
            </p:txBody>
          </p:sp>
          <p:sp>
            <p:nvSpPr>
              <p:cNvPr id="19923" name="Freeform 180"/>
              <p:cNvSpPr>
                <a:spLocks/>
              </p:cNvSpPr>
              <p:nvPr/>
            </p:nvSpPr>
            <p:spPr bwMode="auto">
              <a:xfrm>
                <a:off x="3654" y="256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24" name="Oval 181"/>
              <p:cNvSpPr>
                <a:spLocks noChangeArrowheads="1"/>
              </p:cNvSpPr>
              <p:nvPr/>
            </p:nvSpPr>
            <p:spPr bwMode="auto">
              <a:xfrm>
                <a:off x="3743" y="2796"/>
                <a:ext cx="54" cy="54"/>
              </a:xfrm>
              <a:prstGeom prst="ellipse">
                <a:avLst/>
              </a:prstGeom>
              <a:solidFill>
                <a:srgbClr val="FF0000"/>
              </a:solidFill>
              <a:ln w="9525">
                <a:noFill/>
                <a:round/>
                <a:headEnd/>
                <a:tailEnd/>
              </a:ln>
            </p:spPr>
            <p:txBody>
              <a:bodyPr/>
              <a:lstStyle/>
              <a:p>
                <a:endParaRPr lang="en-US"/>
              </a:p>
            </p:txBody>
          </p:sp>
          <p:sp>
            <p:nvSpPr>
              <p:cNvPr id="19925" name="Oval 182"/>
              <p:cNvSpPr>
                <a:spLocks noChangeArrowheads="1"/>
              </p:cNvSpPr>
              <p:nvPr/>
            </p:nvSpPr>
            <p:spPr bwMode="auto">
              <a:xfrm>
                <a:off x="3743" y="2796"/>
                <a:ext cx="54" cy="54"/>
              </a:xfrm>
              <a:prstGeom prst="ellipse">
                <a:avLst/>
              </a:prstGeom>
              <a:noFill/>
              <a:ln w="0">
                <a:solidFill>
                  <a:srgbClr val="FF0000"/>
                </a:solidFill>
                <a:round/>
                <a:headEnd/>
                <a:tailEnd/>
              </a:ln>
            </p:spPr>
            <p:txBody>
              <a:bodyPr/>
              <a:lstStyle/>
              <a:p>
                <a:endParaRPr lang="en-US"/>
              </a:p>
            </p:txBody>
          </p:sp>
          <p:sp>
            <p:nvSpPr>
              <p:cNvPr id="19926" name="Freeform 183"/>
              <p:cNvSpPr>
                <a:spLocks/>
              </p:cNvSpPr>
              <p:nvPr/>
            </p:nvSpPr>
            <p:spPr bwMode="auto">
              <a:xfrm>
                <a:off x="3731" y="27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20FFDF"/>
              </a:solidFill>
              <a:ln w="9525">
                <a:noFill/>
                <a:round/>
                <a:headEnd/>
                <a:tailEnd/>
              </a:ln>
            </p:spPr>
            <p:txBody>
              <a:bodyPr/>
              <a:lstStyle/>
              <a:p>
                <a:endParaRPr lang="en-US"/>
              </a:p>
            </p:txBody>
          </p:sp>
          <p:sp>
            <p:nvSpPr>
              <p:cNvPr id="19927" name="Freeform 184"/>
              <p:cNvSpPr>
                <a:spLocks/>
              </p:cNvSpPr>
              <p:nvPr/>
            </p:nvSpPr>
            <p:spPr bwMode="auto">
              <a:xfrm>
                <a:off x="3731" y="27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28" name="Freeform 185"/>
              <p:cNvSpPr>
                <a:spLocks/>
              </p:cNvSpPr>
              <p:nvPr/>
            </p:nvSpPr>
            <p:spPr bwMode="auto">
              <a:xfrm>
                <a:off x="3719" y="33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FF"/>
              </a:solidFill>
              <a:ln w="9525">
                <a:noFill/>
                <a:round/>
                <a:headEnd/>
                <a:tailEnd/>
              </a:ln>
            </p:spPr>
            <p:txBody>
              <a:bodyPr/>
              <a:lstStyle/>
              <a:p>
                <a:endParaRPr lang="en-US"/>
              </a:p>
            </p:txBody>
          </p:sp>
          <p:sp>
            <p:nvSpPr>
              <p:cNvPr id="19929" name="Freeform 186"/>
              <p:cNvSpPr>
                <a:spLocks/>
              </p:cNvSpPr>
              <p:nvPr/>
            </p:nvSpPr>
            <p:spPr bwMode="auto">
              <a:xfrm>
                <a:off x="3719" y="33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30" name="Freeform 187"/>
              <p:cNvSpPr>
                <a:spLocks/>
              </p:cNvSpPr>
              <p:nvPr/>
            </p:nvSpPr>
            <p:spPr bwMode="auto">
              <a:xfrm>
                <a:off x="3701" y="30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80FF"/>
              </a:solidFill>
              <a:ln w="9525">
                <a:noFill/>
                <a:round/>
                <a:headEnd/>
                <a:tailEnd/>
              </a:ln>
            </p:spPr>
            <p:txBody>
              <a:bodyPr/>
              <a:lstStyle/>
              <a:p>
                <a:endParaRPr lang="en-US"/>
              </a:p>
            </p:txBody>
          </p:sp>
          <p:sp>
            <p:nvSpPr>
              <p:cNvPr id="19931" name="Freeform 188"/>
              <p:cNvSpPr>
                <a:spLocks/>
              </p:cNvSpPr>
              <p:nvPr/>
            </p:nvSpPr>
            <p:spPr bwMode="auto">
              <a:xfrm>
                <a:off x="3701" y="30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32" name="Freeform 189"/>
              <p:cNvSpPr>
                <a:spLocks/>
              </p:cNvSpPr>
              <p:nvPr/>
            </p:nvSpPr>
            <p:spPr bwMode="auto">
              <a:xfrm>
                <a:off x="3701" y="28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DFFF"/>
              </a:solidFill>
              <a:ln w="9525">
                <a:noFill/>
                <a:round/>
                <a:headEnd/>
                <a:tailEnd/>
              </a:ln>
            </p:spPr>
            <p:txBody>
              <a:bodyPr/>
              <a:lstStyle/>
              <a:p>
                <a:endParaRPr lang="en-US"/>
              </a:p>
            </p:txBody>
          </p:sp>
          <p:sp>
            <p:nvSpPr>
              <p:cNvPr id="19933" name="Freeform 190"/>
              <p:cNvSpPr>
                <a:spLocks/>
              </p:cNvSpPr>
              <p:nvPr/>
            </p:nvSpPr>
            <p:spPr bwMode="auto">
              <a:xfrm>
                <a:off x="3701" y="28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4" name="Oval 191"/>
              <p:cNvSpPr>
                <a:spLocks noChangeArrowheads="1"/>
              </p:cNvSpPr>
              <p:nvPr/>
            </p:nvSpPr>
            <p:spPr bwMode="auto">
              <a:xfrm>
                <a:off x="3779" y="3114"/>
                <a:ext cx="54" cy="54"/>
              </a:xfrm>
              <a:prstGeom prst="ellipse">
                <a:avLst/>
              </a:prstGeom>
              <a:solidFill>
                <a:srgbClr val="FF0000"/>
              </a:solidFill>
              <a:ln w="9525">
                <a:noFill/>
                <a:round/>
                <a:headEnd/>
                <a:tailEnd/>
              </a:ln>
            </p:spPr>
            <p:txBody>
              <a:bodyPr/>
              <a:lstStyle/>
              <a:p>
                <a:endParaRPr lang="en-US"/>
              </a:p>
            </p:txBody>
          </p:sp>
          <p:sp>
            <p:nvSpPr>
              <p:cNvPr id="19935" name="Oval 192"/>
              <p:cNvSpPr>
                <a:spLocks noChangeArrowheads="1"/>
              </p:cNvSpPr>
              <p:nvPr/>
            </p:nvSpPr>
            <p:spPr bwMode="auto">
              <a:xfrm>
                <a:off x="3779" y="3114"/>
                <a:ext cx="54" cy="54"/>
              </a:xfrm>
              <a:prstGeom prst="ellipse">
                <a:avLst/>
              </a:prstGeom>
              <a:noFill/>
              <a:ln w="0">
                <a:solidFill>
                  <a:srgbClr val="FF0000"/>
                </a:solidFill>
                <a:round/>
                <a:headEnd/>
                <a:tailEnd/>
              </a:ln>
            </p:spPr>
            <p:txBody>
              <a:bodyPr/>
              <a:lstStyle/>
              <a:p>
                <a:endParaRPr lang="en-US"/>
              </a:p>
            </p:txBody>
          </p:sp>
          <p:sp>
            <p:nvSpPr>
              <p:cNvPr id="19936" name="Freeform 193"/>
              <p:cNvSpPr>
                <a:spLocks/>
              </p:cNvSpPr>
              <p:nvPr/>
            </p:nvSpPr>
            <p:spPr bwMode="auto">
              <a:xfrm>
                <a:off x="3683" y="2412"/>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BFFF40"/>
              </a:solidFill>
              <a:ln w="9525">
                <a:noFill/>
                <a:round/>
                <a:headEnd/>
                <a:tailEnd/>
              </a:ln>
            </p:spPr>
            <p:txBody>
              <a:bodyPr/>
              <a:lstStyle/>
              <a:p>
                <a:endParaRPr lang="en-US"/>
              </a:p>
            </p:txBody>
          </p:sp>
          <p:sp>
            <p:nvSpPr>
              <p:cNvPr id="19937" name="Freeform 194"/>
              <p:cNvSpPr>
                <a:spLocks/>
              </p:cNvSpPr>
              <p:nvPr/>
            </p:nvSpPr>
            <p:spPr bwMode="auto">
              <a:xfrm>
                <a:off x="3683" y="2412"/>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8" name="Freeform 195"/>
              <p:cNvSpPr>
                <a:spLocks/>
              </p:cNvSpPr>
              <p:nvPr/>
            </p:nvSpPr>
            <p:spPr bwMode="auto">
              <a:xfrm>
                <a:off x="3594" y="30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9FFF"/>
              </a:solidFill>
              <a:ln w="9525">
                <a:noFill/>
                <a:round/>
                <a:headEnd/>
                <a:tailEnd/>
              </a:ln>
            </p:spPr>
            <p:txBody>
              <a:bodyPr/>
              <a:lstStyle/>
              <a:p>
                <a:endParaRPr lang="en-US"/>
              </a:p>
            </p:txBody>
          </p:sp>
          <p:sp>
            <p:nvSpPr>
              <p:cNvPr id="19939" name="Freeform 196"/>
              <p:cNvSpPr>
                <a:spLocks/>
              </p:cNvSpPr>
              <p:nvPr/>
            </p:nvSpPr>
            <p:spPr bwMode="auto">
              <a:xfrm>
                <a:off x="3594" y="30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40" name="Freeform 197"/>
              <p:cNvSpPr>
                <a:spLocks/>
              </p:cNvSpPr>
              <p:nvPr/>
            </p:nvSpPr>
            <p:spPr bwMode="auto">
              <a:xfrm>
                <a:off x="3671" y="316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40FF"/>
              </a:solidFill>
              <a:ln w="9525">
                <a:noFill/>
                <a:round/>
                <a:headEnd/>
                <a:tailEnd/>
              </a:ln>
            </p:spPr>
            <p:txBody>
              <a:bodyPr/>
              <a:lstStyle/>
              <a:p>
                <a:endParaRPr lang="en-US"/>
              </a:p>
            </p:txBody>
          </p:sp>
          <p:sp>
            <p:nvSpPr>
              <p:cNvPr id="19941" name="Freeform 198"/>
              <p:cNvSpPr>
                <a:spLocks/>
              </p:cNvSpPr>
              <p:nvPr/>
            </p:nvSpPr>
            <p:spPr bwMode="auto">
              <a:xfrm>
                <a:off x="3671" y="316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42" name="Freeform 199"/>
              <p:cNvSpPr>
                <a:spLocks/>
              </p:cNvSpPr>
              <p:nvPr/>
            </p:nvSpPr>
            <p:spPr bwMode="auto">
              <a:xfrm>
                <a:off x="3671" y="30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9FFF"/>
              </a:solidFill>
              <a:ln w="9525">
                <a:noFill/>
                <a:round/>
                <a:headEnd/>
                <a:tailEnd/>
              </a:ln>
            </p:spPr>
            <p:txBody>
              <a:bodyPr/>
              <a:lstStyle/>
              <a:p>
                <a:endParaRPr lang="en-US"/>
              </a:p>
            </p:txBody>
          </p:sp>
          <p:sp>
            <p:nvSpPr>
              <p:cNvPr id="19943" name="Freeform 200"/>
              <p:cNvSpPr>
                <a:spLocks/>
              </p:cNvSpPr>
              <p:nvPr/>
            </p:nvSpPr>
            <p:spPr bwMode="auto">
              <a:xfrm>
                <a:off x="3671" y="30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44" name="Oval 201"/>
              <p:cNvSpPr>
                <a:spLocks noChangeArrowheads="1"/>
              </p:cNvSpPr>
              <p:nvPr/>
            </p:nvSpPr>
            <p:spPr bwMode="auto">
              <a:xfrm>
                <a:off x="3749" y="3156"/>
                <a:ext cx="54" cy="54"/>
              </a:xfrm>
              <a:prstGeom prst="ellipse">
                <a:avLst/>
              </a:prstGeom>
              <a:solidFill>
                <a:srgbClr val="FF0000"/>
              </a:solidFill>
              <a:ln w="9525">
                <a:noFill/>
                <a:round/>
                <a:headEnd/>
                <a:tailEnd/>
              </a:ln>
            </p:spPr>
            <p:txBody>
              <a:bodyPr/>
              <a:lstStyle/>
              <a:p>
                <a:endParaRPr lang="en-US"/>
              </a:p>
            </p:txBody>
          </p:sp>
          <p:sp>
            <p:nvSpPr>
              <p:cNvPr id="19945" name="Oval 202"/>
              <p:cNvSpPr>
                <a:spLocks noChangeArrowheads="1"/>
              </p:cNvSpPr>
              <p:nvPr/>
            </p:nvSpPr>
            <p:spPr bwMode="auto">
              <a:xfrm>
                <a:off x="3749" y="3156"/>
                <a:ext cx="54" cy="54"/>
              </a:xfrm>
              <a:prstGeom prst="ellipse">
                <a:avLst/>
              </a:prstGeom>
              <a:noFill/>
              <a:ln w="0">
                <a:solidFill>
                  <a:srgbClr val="FF0000"/>
                </a:solidFill>
                <a:round/>
                <a:headEnd/>
                <a:tailEnd/>
              </a:ln>
            </p:spPr>
            <p:txBody>
              <a:bodyPr/>
              <a:lstStyle/>
              <a:p>
                <a:endParaRPr lang="en-US"/>
              </a:p>
            </p:txBody>
          </p:sp>
          <p:sp>
            <p:nvSpPr>
              <p:cNvPr id="19946" name="Oval 203"/>
              <p:cNvSpPr>
                <a:spLocks noChangeArrowheads="1"/>
              </p:cNvSpPr>
              <p:nvPr/>
            </p:nvSpPr>
            <p:spPr bwMode="auto">
              <a:xfrm>
                <a:off x="3743" y="2604"/>
                <a:ext cx="54" cy="54"/>
              </a:xfrm>
              <a:prstGeom prst="ellipse">
                <a:avLst/>
              </a:prstGeom>
              <a:solidFill>
                <a:srgbClr val="FF0000"/>
              </a:solidFill>
              <a:ln w="9525">
                <a:noFill/>
                <a:round/>
                <a:headEnd/>
                <a:tailEnd/>
              </a:ln>
            </p:spPr>
            <p:txBody>
              <a:bodyPr/>
              <a:lstStyle/>
              <a:p>
                <a:endParaRPr lang="en-US"/>
              </a:p>
            </p:txBody>
          </p:sp>
          <p:sp>
            <p:nvSpPr>
              <p:cNvPr id="19947" name="Oval 204"/>
              <p:cNvSpPr>
                <a:spLocks noChangeArrowheads="1"/>
              </p:cNvSpPr>
              <p:nvPr/>
            </p:nvSpPr>
            <p:spPr bwMode="auto">
              <a:xfrm>
                <a:off x="3743" y="2604"/>
                <a:ext cx="54" cy="54"/>
              </a:xfrm>
              <a:prstGeom prst="ellipse">
                <a:avLst/>
              </a:prstGeom>
              <a:noFill/>
              <a:ln w="0">
                <a:solidFill>
                  <a:srgbClr val="FF0000"/>
                </a:solidFill>
                <a:round/>
                <a:headEnd/>
                <a:tailEnd/>
              </a:ln>
            </p:spPr>
            <p:txBody>
              <a:bodyPr/>
              <a:lstStyle/>
              <a:p>
                <a:endParaRPr lang="en-US"/>
              </a:p>
            </p:txBody>
          </p:sp>
          <p:sp>
            <p:nvSpPr>
              <p:cNvPr id="19948" name="Freeform 205"/>
              <p:cNvSpPr>
                <a:spLocks/>
              </p:cNvSpPr>
              <p:nvPr/>
            </p:nvSpPr>
            <p:spPr bwMode="auto">
              <a:xfrm>
                <a:off x="3654" y="2706"/>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20FFDF"/>
              </a:solidFill>
              <a:ln w="9525">
                <a:noFill/>
                <a:round/>
                <a:headEnd/>
                <a:tailEnd/>
              </a:ln>
            </p:spPr>
            <p:txBody>
              <a:bodyPr/>
              <a:lstStyle/>
              <a:p>
                <a:endParaRPr lang="en-US"/>
              </a:p>
            </p:txBody>
          </p:sp>
          <p:sp>
            <p:nvSpPr>
              <p:cNvPr id="19949" name="Freeform 206"/>
              <p:cNvSpPr>
                <a:spLocks/>
              </p:cNvSpPr>
              <p:nvPr/>
            </p:nvSpPr>
            <p:spPr bwMode="auto">
              <a:xfrm>
                <a:off x="3654" y="270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0" name="Freeform 207"/>
              <p:cNvSpPr>
                <a:spLocks/>
              </p:cNvSpPr>
              <p:nvPr/>
            </p:nvSpPr>
            <p:spPr bwMode="auto">
              <a:xfrm>
                <a:off x="3642" y="33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00FF"/>
              </a:solidFill>
              <a:ln w="9525">
                <a:noFill/>
                <a:round/>
                <a:headEnd/>
                <a:tailEnd/>
              </a:ln>
            </p:spPr>
            <p:txBody>
              <a:bodyPr/>
              <a:lstStyle/>
              <a:p>
                <a:endParaRPr lang="en-US"/>
              </a:p>
            </p:txBody>
          </p:sp>
          <p:sp>
            <p:nvSpPr>
              <p:cNvPr id="19951" name="Freeform 208"/>
              <p:cNvSpPr>
                <a:spLocks/>
              </p:cNvSpPr>
              <p:nvPr/>
            </p:nvSpPr>
            <p:spPr bwMode="auto">
              <a:xfrm>
                <a:off x="3642" y="33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2" name="Freeform 209"/>
              <p:cNvSpPr>
                <a:spLocks/>
              </p:cNvSpPr>
              <p:nvPr/>
            </p:nvSpPr>
            <p:spPr bwMode="auto">
              <a:xfrm>
                <a:off x="3564" y="304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AFFF"/>
              </a:solidFill>
              <a:ln w="9525">
                <a:noFill/>
                <a:round/>
                <a:headEnd/>
                <a:tailEnd/>
              </a:ln>
            </p:spPr>
            <p:txBody>
              <a:bodyPr/>
              <a:lstStyle/>
              <a:p>
                <a:endParaRPr lang="en-US"/>
              </a:p>
            </p:txBody>
          </p:sp>
          <p:sp>
            <p:nvSpPr>
              <p:cNvPr id="19953" name="Freeform 210"/>
              <p:cNvSpPr>
                <a:spLocks/>
              </p:cNvSpPr>
              <p:nvPr/>
            </p:nvSpPr>
            <p:spPr bwMode="auto">
              <a:xfrm>
                <a:off x="3564" y="304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54" name="Freeform 211"/>
              <p:cNvSpPr>
                <a:spLocks/>
              </p:cNvSpPr>
              <p:nvPr/>
            </p:nvSpPr>
            <p:spPr bwMode="auto">
              <a:xfrm>
                <a:off x="3642" y="3186"/>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0050FF"/>
              </a:solidFill>
              <a:ln w="9525">
                <a:noFill/>
                <a:round/>
                <a:headEnd/>
                <a:tailEnd/>
              </a:ln>
            </p:spPr>
            <p:txBody>
              <a:bodyPr/>
              <a:lstStyle/>
              <a:p>
                <a:endParaRPr lang="en-US"/>
              </a:p>
            </p:txBody>
          </p:sp>
          <p:sp>
            <p:nvSpPr>
              <p:cNvPr id="19955" name="Freeform 212"/>
              <p:cNvSpPr>
                <a:spLocks/>
              </p:cNvSpPr>
              <p:nvPr/>
            </p:nvSpPr>
            <p:spPr bwMode="auto">
              <a:xfrm>
                <a:off x="3642" y="31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56" name="Freeform 213"/>
              <p:cNvSpPr>
                <a:spLocks/>
              </p:cNvSpPr>
              <p:nvPr/>
            </p:nvSpPr>
            <p:spPr bwMode="auto">
              <a:xfrm>
                <a:off x="3624" y="2868"/>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DFFF"/>
              </a:solidFill>
              <a:ln w="9525">
                <a:noFill/>
                <a:round/>
                <a:headEnd/>
                <a:tailEnd/>
              </a:ln>
            </p:spPr>
            <p:txBody>
              <a:bodyPr/>
              <a:lstStyle/>
              <a:p>
                <a:endParaRPr lang="en-US"/>
              </a:p>
            </p:txBody>
          </p:sp>
          <p:sp>
            <p:nvSpPr>
              <p:cNvPr id="19957" name="Freeform 214"/>
              <p:cNvSpPr>
                <a:spLocks/>
              </p:cNvSpPr>
              <p:nvPr/>
            </p:nvSpPr>
            <p:spPr bwMode="auto">
              <a:xfrm>
                <a:off x="3624" y="2868"/>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58" name="Freeform 215"/>
              <p:cNvSpPr>
                <a:spLocks/>
              </p:cNvSpPr>
              <p:nvPr/>
            </p:nvSpPr>
            <p:spPr bwMode="auto">
              <a:xfrm>
                <a:off x="3624" y="27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959" name="Freeform 216"/>
              <p:cNvSpPr>
                <a:spLocks/>
              </p:cNvSpPr>
              <p:nvPr/>
            </p:nvSpPr>
            <p:spPr bwMode="auto">
              <a:xfrm>
                <a:off x="3624" y="27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0" name="Oval 217"/>
              <p:cNvSpPr>
                <a:spLocks noChangeArrowheads="1"/>
              </p:cNvSpPr>
              <p:nvPr/>
            </p:nvSpPr>
            <p:spPr bwMode="auto">
              <a:xfrm>
                <a:off x="3606" y="3402"/>
                <a:ext cx="54" cy="54"/>
              </a:xfrm>
              <a:prstGeom prst="ellipse">
                <a:avLst/>
              </a:prstGeom>
              <a:solidFill>
                <a:srgbClr val="FF0000"/>
              </a:solidFill>
              <a:ln w="9525">
                <a:noFill/>
                <a:round/>
                <a:headEnd/>
                <a:tailEnd/>
              </a:ln>
            </p:spPr>
            <p:txBody>
              <a:bodyPr/>
              <a:lstStyle/>
              <a:p>
                <a:endParaRPr lang="en-US"/>
              </a:p>
            </p:txBody>
          </p:sp>
          <p:sp>
            <p:nvSpPr>
              <p:cNvPr id="19961" name="Oval 218"/>
              <p:cNvSpPr>
                <a:spLocks noChangeArrowheads="1"/>
              </p:cNvSpPr>
              <p:nvPr/>
            </p:nvSpPr>
            <p:spPr bwMode="auto">
              <a:xfrm>
                <a:off x="3606" y="3402"/>
                <a:ext cx="54" cy="54"/>
              </a:xfrm>
              <a:prstGeom prst="ellipse">
                <a:avLst/>
              </a:prstGeom>
              <a:noFill/>
              <a:ln w="0">
                <a:solidFill>
                  <a:srgbClr val="FF0000"/>
                </a:solidFill>
                <a:round/>
                <a:headEnd/>
                <a:tailEnd/>
              </a:ln>
            </p:spPr>
            <p:txBody>
              <a:bodyPr/>
              <a:lstStyle/>
              <a:p>
                <a:endParaRPr lang="en-US"/>
              </a:p>
            </p:txBody>
          </p:sp>
          <p:sp>
            <p:nvSpPr>
              <p:cNvPr id="19962" name="Freeform 219"/>
              <p:cNvSpPr>
                <a:spLocks/>
              </p:cNvSpPr>
              <p:nvPr/>
            </p:nvSpPr>
            <p:spPr bwMode="auto">
              <a:xfrm>
                <a:off x="3612" y="3348"/>
                <a:ext cx="107" cy="155"/>
              </a:xfrm>
              <a:custGeom>
                <a:avLst/>
                <a:gdLst>
                  <a:gd name="T0" fmla="*/ 0 w 107"/>
                  <a:gd name="T1" fmla="*/ 155 h 155"/>
                  <a:gd name="T2" fmla="*/ 107 w 107"/>
                  <a:gd name="T3" fmla="*/ 138 h 155"/>
                  <a:gd name="T4" fmla="*/ 30 w 107"/>
                  <a:gd name="T5" fmla="*/ 0 h 155"/>
                  <a:gd name="T6" fmla="*/ 0 w 107"/>
                  <a:gd name="T7" fmla="*/ 155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0" y="155"/>
                    </a:moveTo>
                    <a:lnTo>
                      <a:pt x="107" y="138"/>
                    </a:lnTo>
                    <a:lnTo>
                      <a:pt x="30" y="0"/>
                    </a:lnTo>
                    <a:lnTo>
                      <a:pt x="0" y="155"/>
                    </a:lnTo>
                    <a:close/>
                  </a:path>
                </a:pathLst>
              </a:custGeom>
              <a:solidFill>
                <a:srgbClr val="0010FF"/>
              </a:solidFill>
              <a:ln w="9525">
                <a:noFill/>
                <a:round/>
                <a:headEnd/>
                <a:tailEnd/>
              </a:ln>
            </p:spPr>
            <p:txBody>
              <a:bodyPr/>
              <a:lstStyle/>
              <a:p>
                <a:endParaRPr lang="en-US"/>
              </a:p>
            </p:txBody>
          </p:sp>
          <p:sp>
            <p:nvSpPr>
              <p:cNvPr id="19963" name="Freeform 220"/>
              <p:cNvSpPr>
                <a:spLocks/>
              </p:cNvSpPr>
              <p:nvPr/>
            </p:nvSpPr>
            <p:spPr bwMode="auto">
              <a:xfrm>
                <a:off x="3612" y="3348"/>
                <a:ext cx="107" cy="155"/>
              </a:xfrm>
              <a:custGeom>
                <a:avLst/>
                <a:gdLst>
                  <a:gd name="T0" fmla="*/ 0 w 18"/>
                  <a:gd name="T1" fmla="*/ 195753 h 26"/>
                  <a:gd name="T2" fmla="*/ 133607 w 18"/>
                  <a:gd name="T3" fmla="*/ 173117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4" name="Freeform 221"/>
              <p:cNvSpPr>
                <a:spLocks/>
              </p:cNvSpPr>
              <p:nvPr/>
            </p:nvSpPr>
            <p:spPr bwMode="auto">
              <a:xfrm>
                <a:off x="3606" y="2412"/>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BFFF40"/>
              </a:solidFill>
              <a:ln w="9525">
                <a:noFill/>
                <a:round/>
                <a:headEnd/>
                <a:tailEnd/>
              </a:ln>
            </p:spPr>
            <p:txBody>
              <a:bodyPr/>
              <a:lstStyle/>
              <a:p>
                <a:endParaRPr lang="en-US"/>
              </a:p>
            </p:txBody>
          </p:sp>
          <p:sp>
            <p:nvSpPr>
              <p:cNvPr id="19965" name="Freeform 222"/>
              <p:cNvSpPr>
                <a:spLocks/>
              </p:cNvSpPr>
              <p:nvPr/>
            </p:nvSpPr>
            <p:spPr bwMode="auto">
              <a:xfrm>
                <a:off x="3606" y="2412"/>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66" name="Oval 223"/>
              <p:cNvSpPr>
                <a:spLocks noChangeArrowheads="1"/>
              </p:cNvSpPr>
              <p:nvPr/>
            </p:nvSpPr>
            <p:spPr bwMode="auto">
              <a:xfrm>
                <a:off x="3534" y="2256"/>
                <a:ext cx="54" cy="54"/>
              </a:xfrm>
              <a:prstGeom prst="ellipse">
                <a:avLst/>
              </a:prstGeom>
              <a:solidFill>
                <a:srgbClr val="FF0000"/>
              </a:solidFill>
              <a:ln w="9525">
                <a:noFill/>
                <a:round/>
                <a:headEnd/>
                <a:tailEnd/>
              </a:ln>
            </p:spPr>
            <p:txBody>
              <a:bodyPr/>
              <a:lstStyle/>
              <a:p>
                <a:endParaRPr lang="en-US"/>
              </a:p>
            </p:txBody>
          </p:sp>
          <p:sp>
            <p:nvSpPr>
              <p:cNvPr id="19967" name="Oval 224"/>
              <p:cNvSpPr>
                <a:spLocks noChangeArrowheads="1"/>
              </p:cNvSpPr>
              <p:nvPr/>
            </p:nvSpPr>
            <p:spPr bwMode="auto">
              <a:xfrm>
                <a:off x="3534" y="2256"/>
                <a:ext cx="54" cy="54"/>
              </a:xfrm>
              <a:prstGeom prst="ellipse">
                <a:avLst/>
              </a:prstGeom>
              <a:noFill/>
              <a:ln w="0">
                <a:solidFill>
                  <a:srgbClr val="FF0000"/>
                </a:solidFill>
                <a:round/>
                <a:headEnd/>
                <a:tailEnd/>
              </a:ln>
            </p:spPr>
            <p:txBody>
              <a:bodyPr/>
              <a:lstStyle/>
              <a:p>
                <a:endParaRPr lang="en-US"/>
              </a:p>
            </p:txBody>
          </p:sp>
          <p:sp>
            <p:nvSpPr>
              <p:cNvPr id="19968" name="Freeform 225"/>
              <p:cNvSpPr>
                <a:spLocks/>
              </p:cNvSpPr>
              <p:nvPr/>
            </p:nvSpPr>
            <p:spPr bwMode="auto">
              <a:xfrm>
                <a:off x="3528" y="2131"/>
                <a:ext cx="108" cy="155"/>
              </a:xfrm>
              <a:custGeom>
                <a:avLst/>
                <a:gdLst>
                  <a:gd name="T0" fmla="*/ 0 w 108"/>
                  <a:gd name="T1" fmla="*/ 155 h 155"/>
                  <a:gd name="T2" fmla="*/ 108 w 108"/>
                  <a:gd name="T3" fmla="*/ 137 h 155"/>
                  <a:gd name="T4" fmla="*/ 30 w 108"/>
                  <a:gd name="T5" fmla="*/ 0 h 155"/>
                  <a:gd name="T6" fmla="*/ 0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8F00"/>
              </a:solidFill>
              <a:ln w="9525">
                <a:noFill/>
                <a:round/>
                <a:headEnd/>
                <a:tailEnd/>
              </a:ln>
            </p:spPr>
            <p:txBody>
              <a:bodyPr/>
              <a:lstStyle/>
              <a:p>
                <a:endParaRPr lang="en-US"/>
              </a:p>
            </p:txBody>
          </p:sp>
          <p:sp>
            <p:nvSpPr>
              <p:cNvPr id="19969" name="Freeform 226"/>
              <p:cNvSpPr>
                <a:spLocks/>
              </p:cNvSpPr>
              <p:nvPr/>
            </p:nvSpPr>
            <p:spPr bwMode="auto">
              <a:xfrm>
                <a:off x="3528" y="2131"/>
                <a:ext cx="108" cy="155"/>
              </a:xfrm>
              <a:custGeom>
                <a:avLst/>
                <a:gdLst>
                  <a:gd name="T0" fmla="*/ 0 w 18"/>
                  <a:gd name="T1" fmla="*/ 195753 h 26"/>
                  <a:gd name="T2" fmla="*/ 139968 w 18"/>
                  <a:gd name="T3" fmla="*/ 173117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0" name="Freeform 227"/>
              <p:cNvSpPr>
                <a:spLocks/>
              </p:cNvSpPr>
              <p:nvPr/>
            </p:nvSpPr>
            <p:spPr bwMode="auto">
              <a:xfrm>
                <a:off x="3606" y="2268"/>
                <a:ext cx="107" cy="162"/>
              </a:xfrm>
              <a:custGeom>
                <a:avLst/>
                <a:gdLst>
                  <a:gd name="T0" fmla="*/ 0 w 107"/>
                  <a:gd name="T1" fmla="*/ 162 h 162"/>
                  <a:gd name="T2" fmla="*/ 107 w 107"/>
                  <a:gd name="T3" fmla="*/ 144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DF00"/>
              </a:solidFill>
              <a:ln w="9525">
                <a:noFill/>
                <a:round/>
                <a:headEnd/>
                <a:tailEnd/>
              </a:ln>
            </p:spPr>
            <p:txBody>
              <a:bodyPr/>
              <a:lstStyle/>
              <a:p>
                <a:endParaRPr lang="en-US"/>
              </a:p>
            </p:txBody>
          </p:sp>
          <p:sp>
            <p:nvSpPr>
              <p:cNvPr id="19971" name="Freeform 228"/>
              <p:cNvSpPr>
                <a:spLocks/>
              </p:cNvSpPr>
              <p:nvPr/>
            </p:nvSpPr>
            <p:spPr bwMode="auto">
              <a:xfrm>
                <a:off x="3606" y="2268"/>
                <a:ext cx="107" cy="162"/>
              </a:xfrm>
              <a:custGeom>
                <a:avLst/>
                <a:gdLst>
                  <a:gd name="T0" fmla="*/ 0 w 18"/>
                  <a:gd name="T1" fmla="*/ 209952 h 27"/>
                  <a:gd name="T2" fmla="*/ 133607 w 18"/>
                  <a:gd name="T3" fmla="*/ 186624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72" name="Freeform 229"/>
              <p:cNvSpPr>
                <a:spLocks/>
              </p:cNvSpPr>
              <p:nvPr/>
            </p:nvSpPr>
            <p:spPr bwMode="auto">
              <a:xfrm>
                <a:off x="3594" y="2886"/>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EFFF"/>
              </a:solidFill>
              <a:ln w="9525">
                <a:noFill/>
                <a:round/>
                <a:headEnd/>
                <a:tailEnd/>
              </a:ln>
            </p:spPr>
            <p:txBody>
              <a:bodyPr/>
              <a:lstStyle/>
              <a:p>
                <a:endParaRPr lang="en-US"/>
              </a:p>
            </p:txBody>
          </p:sp>
          <p:sp>
            <p:nvSpPr>
              <p:cNvPr id="19973" name="Freeform 230"/>
              <p:cNvSpPr>
                <a:spLocks/>
              </p:cNvSpPr>
              <p:nvPr/>
            </p:nvSpPr>
            <p:spPr bwMode="auto">
              <a:xfrm>
                <a:off x="3594" y="28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74" name="Freeform 231"/>
              <p:cNvSpPr>
                <a:spLocks/>
              </p:cNvSpPr>
              <p:nvPr/>
            </p:nvSpPr>
            <p:spPr bwMode="auto">
              <a:xfrm>
                <a:off x="3576" y="2568"/>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80FF80"/>
              </a:solidFill>
              <a:ln w="9525">
                <a:noFill/>
                <a:round/>
                <a:headEnd/>
                <a:tailEnd/>
              </a:ln>
            </p:spPr>
            <p:txBody>
              <a:bodyPr/>
              <a:lstStyle/>
              <a:p>
                <a:endParaRPr lang="en-US"/>
              </a:p>
            </p:txBody>
          </p:sp>
          <p:sp>
            <p:nvSpPr>
              <p:cNvPr id="19975" name="Freeform 232"/>
              <p:cNvSpPr>
                <a:spLocks/>
              </p:cNvSpPr>
              <p:nvPr/>
            </p:nvSpPr>
            <p:spPr bwMode="auto">
              <a:xfrm>
                <a:off x="3576" y="2568"/>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76" name="Freeform 233"/>
              <p:cNvSpPr>
                <a:spLocks/>
              </p:cNvSpPr>
              <p:nvPr/>
            </p:nvSpPr>
            <p:spPr bwMode="auto">
              <a:xfrm>
                <a:off x="3576" y="24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FF30"/>
              </a:solidFill>
              <a:ln w="9525">
                <a:noFill/>
                <a:round/>
                <a:headEnd/>
                <a:tailEnd/>
              </a:ln>
            </p:spPr>
            <p:txBody>
              <a:bodyPr/>
              <a:lstStyle/>
              <a:p>
                <a:endParaRPr lang="en-US"/>
              </a:p>
            </p:txBody>
          </p:sp>
          <p:sp>
            <p:nvSpPr>
              <p:cNvPr id="19977" name="Freeform 234"/>
              <p:cNvSpPr>
                <a:spLocks/>
              </p:cNvSpPr>
              <p:nvPr/>
            </p:nvSpPr>
            <p:spPr bwMode="auto">
              <a:xfrm>
                <a:off x="3576" y="24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8" name="Freeform 235"/>
              <p:cNvSpPr>
                <a:spLocks/>
              </p:cNvSpPr>
              <p:nvPr/>
            </p:nvSpPr>
            <p:spPr bwMode="auto">
              <a:xfrm>
                <a:off x="3564" y="3186"/>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50FF"/>
              </a:solidFill>
              <a:ln w="9525">
                <a:noFill/>
                <a:round/>
                <a:headEnd/>
                <a:tailEnd/>
              </a:ln>
            </p:spPr>
            <p:txBody>
              <a:bodyPr/>
              <a:lstStyle/>
              <a:p>
                <a:endParaRPr lang="en-US"/>
              </a:p>
            </p:txBody>
          </p:sp>
          <p:sp>
            <p:nvSpPr>
              <p:cNvPr id="19979" name="Freeform 236"/>
              <p:cNvSpPr>
                <a:spLocks/>
              </p:cNvSpPr>
              <p:nvPr/>
            </p:nvSpPr>
            <p:spPr bwMode="auto">
              <a:xfrm>
                <a:off x="3564" y="3186"/>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80" name="Oval 237"/>
              <p:cNvSpPr>
                <a:spLocks noChangeArrowheads="1"/>
              </p:cNvSpPr>
              <p:nvPr/>
            </p:nvSpPr>
            <p:spPr bwMode="auto">
              <a:xfrm>
                <a:off x="3636" y="3024"/>
                <a:ext cx="53" cy="54"/>
              </a:xfrm>
              <a:prstGeom prst="ellipse">
                <a:avLst/>
              </a:prstGeom>
              <a:solidFill>
                <a:srgbClr val="FF0000"/>
              </a:solidFill>
              <a:ln w="9525">
                <a:noFill/>
                <a:round/>
                <a:headEnd/>
                <a:tailEnd/>
              </a:ln>
            </p:spPr>
            <p:txBody>
              <a:bodyPr/>
              <a:lstStyle/>
              <a:p>
                <a:endParaRPr lang="en-US"/>
              </a:p>
            </p:txBody>
          </p:sp>
          <p:sp>
            <p:nvSpPr>
              <p:cNvPr id="19981" name="Oval 238"/>
              <p:cNvSpPr>
                <a:spLocks noChangeArrowheads="1"/>
              </p:cNvSpPr>
              <p:nvPr/>
            </p:nvSpPr>
            <p:spPr bwMode="auto">
              <a:xfrm>
                <a:off x="3636" y="3024"/>
                <a:ext cx="53" cy="54"/>
              </a:xfrm>
              <a:prstGeom prst="ellipse">
                <a:avLst/>
              </a:prstGeom>
              <a:noFill/>
              <a:ln w="0">
                <a:solidFill>
                  <a:srgbClr val="FF0000"/>
                </a:solidFill>
                <a:round/>
                <a:headEnd/>
                <a:tailEnd/>
              </a:ln>
            </p:spPr>
            <p:txBody>
              <a:bodyPr/>
              <a:lstStyle/>
              <a:p>
                <a:endParaRPr lang="en-US"/>
              </a:p>
            </p:txBody>
          </p:sp>
          <p:sp>
            <p:nvSpPr>
              <p:cNvPr id="19982" name="Oval 239"/>
              <p:cNvSpPr>
                <a:spLocks noChangeArrowheads="1"/>
              </p:cNvSpPr>
              <p:nvPr/>
            </p:nvSpPr>
            <p:spPr bwMode="auto">
              <a:xfrm>
                <a:off x="3630" y="3156"/>
                <a:ext cx="53" cy="54"/>
              </a:xfrm>
              <a:prstGeom prst="ellipse">
                <a:avLst/>
              </a:prstGeom>
              <a:solidFill>
                <a:srgbClr val="FF0000"/>
              </a:solidFill>
              <a:ln w="9525">
                <a:noFill/>
                <a:round/>
                <a:headEnd/>
                <a:tailEnd/>
              </a:ln>
            </p:spPr>
            <p:txBody>
              <a:bodyPr/>
              <a:lstStyle/>
              <a:p>
                <a:endParaRPr lang="en-US"/>
              </a:p>
            </p:txBody>
          </p:sp>
          <p:sp>
            <p:nvSpPr>
              <p:cNvPr id="19983" name="Oval 240"/>
              <p:cNvSpPr>
                <a:spLocks noChangeArrowheads="1"/>
              </p:cNvSpPr>
              <p:nvPr/>
            </p:nvSpPr>
            <p:spPr bwMode="auto">
              <a:xfrm>
                <a:off x="3630" y="3156"/>
                <a:ext cx="53" cy="54"/>
              </a:xfrm>
              <a:prstGeom prst="ellipse">
                <a:avLst/>
              </a:prstGeom>
              <a:noFill/>
              <a:ln w="0">
                <a:solidFill>
                  <a:srgbClr val="FF0000"/>
                </a:solidFill>
                <a:round/>
                <a:headEnd/>
                <a:tailEnd/>
              </a:ln>
            </p:spPr>
            <p:txBody>
              <a:bodyPr/>
              <a:lstStyle/>
              <a:p>
                <a:endParaRPr lang="en-US"/>
              </a:p>
            </p:txBody>
          </p:sp>
          <p:sp>
            <p:nvSpPr>
              <p:cNvPr id="19984" name="Freeform 241"/>
              <p:cNvSpPr>
                <a:spLocks/>
              </p:cNvSpPr>
              <p:nvPr/>
            </p:nvSpPr>
            <p:spPr bwMode="auto">
              <a:xfrm>
                <a:off x="3546" y="258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8FFF70"/>
              </a:solidFill>
              <a:ln w="9525">
                <a:noFill/>
                <a:round/>
                <a:headEnd/>
                <a:tailEnd/>
              </a:ln>
            </p:spPr>
            <p:txBody>
              <a:bodyPr/>
              <a:lstStyle/>
              <a:p>
                <a:endParaRPr lang="en-US"/>
              </a:p>
            </p:txBody>
          </p:sp>
          <p:sp>
            <p:nvSpPr>
              <p:cNvPr id="19985" name="Freeform 242"/>
              <p:cNvSpPr>
                <a:spLocks/>
              </p:cNvSpPr>
              <p:nvPr/>
            </p:nvSpPr>
            <p:spPr bwMode="auto">
              <a:xfrm>
                <a:off x="3546" y="258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86" name="Freeform 243"/>
              <p:cNvSpPr>
                <a:spLocks/>
              </p:cNvSpPr>
              <p:nvPr/>
            </p:nvSpPr>
            <p:spPr bwMode="auto">
              <a:xfrm>
                <a:off x="3546" y="273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987" name="Freeform 244"/>
              <p:cNvSpPr>
                <a:spLocks/>
              </p:cNvSpPr>
              <p:nvPr/>
            </p:nvSpPr>
            <p:spPr bwMode="auto">
              <a:xfrm>
                <a:off x="3546" y="273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88" name="Freeform 245"/>
              <p:cNvSpPr>
                <a:spLocks/>
              </p:cNvSpPr>
              <p:nvPr/>
            </p:nvSpPr>
            <p:spPr bwMode="auto">
              <a:xfrm>
                <a:off x="3456" y="3204"/>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70FF"/>
              </a:solidFill>
              <a:ln w="9525">
                <a:noFill/>
                <a:round/>
                <a:headEnd/>
                <a:tailEnd/>
              </a:ln>
            </p:spPr>
            <p:txBody>
              <a:bodyPr/>
              <a:lstStyle/>
              <a:p>
                <a:endParaRPr lang="en-US"/>
              </a:p>
            </p:txBody>
          </p:sp>
          <p:sp>
            <p:nvSpPr>
              <p:cNvPr id="19989" name="Freeform 246"/>
              <p:cNvSpPr>
                <a:spLocks/>
              </p:cNvSpPr>
              <p:nvPr/>
            </p:nvSpPr>
            <p:spPr bwMode="auto">
              <a:xfrm>
                <a:off x="3456" y="3204"/>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90" name="Freeform 247"/>
              <p:cNvSpPr>
                <a:spLocks/>
              </p:cNvSpPr>
              <p:nvPr/>
            </p:nvSpPr>
            <p:spPr bwMode="auto">
              <a:xfrm>
                <a:off x="3534" y="3348"/>
                <a:ext cx="108" cy="155"/>
              </a:xfrm>
              <a:custGeom>
                <a:avLst/>
                <a:gdLst>
                  <a:gd name="T0" fmla="*/ 78 w 108"/>
                  <a:gd name="T1" fmla="*/ 155 h 155"/>
                  <a:gd name="T2" fmla="*/ 0 w 108"/>
                  <a:gd name="T3" fmla="*/ 18 h 155"/>
                  <a:gd name="T4" fmla="*/ 108 w 108"/>
                  <a:gd name="T5" fmla="*/ 0 h 155"/>
                  <a:gd name="T6" fmla="*/ 78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10FF"/>
              </a:solidFill>
              <a:ln w="9525">
                <a:noFill/>
                <a:round/>
                <a:headEnd/>
                <a:tailEnd/>
              </a:ln>
            </p:spPr>
            <p:txBody>
              <a:bodyPr/>
              <a:lstStyle/>
              <a:p>
                <a:endParaRPr lang="en-US"/>
              </a:p>
            </p:txBody>
          </p:sp>
          <p:sp>
            <p:nvSpPr>
              <p:cNvPr id="19991" name="Freeform 248"/>
              <p:cNvSpPr>
                <a:spLocks/>
              </p:cNvSpPr>
              <p:nvPr/>
            </p:nvSpPr>
            <p:spPr bwMode="auto">
              <a:xfrm>
                <a:off x="3534" y="3348"/>
                <a:ext cx="108" cy="155"/>
              </a:xfrm>
              <a:custGeom>
                <a:avLst/>
                <a:gdLst>
                  <a:gd name="T0" fmla="*/ 101088 w 18"/>
                  <a:gd name="T1" fmla="*/ 195753 h 26"/>
                  <a:gd name="T2" fmla="*/ 0 w 18"/>
                  <a:gd name="T3" fmla="*/ 22672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92" name="Freeform 249"/>
              <p:cNvSpPr>
                <a:spLocks/>
              </p:cNvSpPr>
              <p:nvPr/>
            </p:nvSpPr>
            <p:spPr bwMode="auto">
              <a:xfrm>
                <a:off x="3534" y="320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70FF"/>
              </a:solidFill>
              <a:ln w="9525">
                <a:noFill/>
                <a:round/>
                <a:headEnd/>
                <a:tailEnd/>
              </a:ln>
            </p:spPr>
            <p:txBody>
              <a:bodyPr/>
              <a:lstStyle/>
              <a:p>
                <a:endParaRPr lang="en-US"/>
              </a:p>
            </p:txBody>
          </p:sp>
          <p:sp>
            <p:nvSpPr>
              <p:cNvPr id="19993" name="Freeform 250"/>
              <p:cNvSpPr>
                <a:spLocks/>
              </p:cNvSpPr>
              <p:nvPr/>
            </p:nvSpPr>
            <p:spPr bwMode="auto">
              <a:xfrm>
                <a:off x="3534" y="320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94" name="Freeform 251"/>
              <p:cNvSpPr>
                <a:spLocks/>
              </p:cNvSpPr>
              <p:nvPr/>
            </p:nvSpPr>
            <p:spPr bwMode="auto">
              <a:xfrm>
                <a:off x="3528" y="226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DF00"/>
              </a:solidFill>
              <a:ln w="9525">
                <a:noFill/>
                <a:round/>
                <a:headEnd/>
                <a:tailEnd/>
              </a:ln>
            </p:spPr>
            <p:txBody>
              <a:bodyPr/>
              <a:lstStyle/>
              <a:p>
                <a:endParaRPr lang="en-US"/>
              </a:p>
            </p:txBody>
          </p:sp>
          <p:sp>
            <p:nvSpPr>
              <p:cNvPr id="19995" name="Freeform 252"/>
              <p:cNvSpPr>
                <a:spLocks/>
              </p:cNvSpPr>
              <p:nvPr/>
            </p:nvSpPr>
            <p:spPr bwMode="auto">
              <a:xfrm>
                <a:off x="3528" y="226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6" name="Freeform 253"/>
              <p:cNvSpPr>
                <a:spLocks/>
              </p:cNvSpPr>
              <p:nvPr/>
            </p:nvSpPr>
            <p:spPr bwMode="auto">
              <a:xfrm>
                <a:off x="3516" y="288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EFFF"/>
              </a:solidFill>
              <a:ln w="9525">
                <a:noFill/>
                <a:round/>
                <a:headEnd/>
                <a:tailEnd/>
              </a:ln>
            </p:spPr>
            <p:txBody>
              <a:bodyPr/>
              <a:lstStyle/>
              <a:p>
                <a:endParaRPr lang="en-US"/>
              </a:p>
            </p:txBody>
          </p:sp>
          <p:sp>
            <p:nvSpPr>
              <p:cNvPr id="19997" name="Freeform 254"/>
              <p:cNvSpPr>
                <a:spLocks/>
              </p:cNvSpPr>
              <p:nvPr/>
            </p:nvSpPr>
            <p:spPr bwMode="auto">
              <a:xfrm>
                <a:off x="3516" y="288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8" name="Freeform 255"/>
              <p:cNvSpPr>
                <a:spLocks/>
              </p:cNvSpPr>
              <p:nvPr/>
            </p:nvSpPr>
            <p:spPr bwMode="auto">
              <a:xfrm>
                <a:off x="3516" y="274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50FFAF"/>
              </a:solidFill>
              <a:ln w="9525">
                <a:noFill/>
                <a:round/>
                <a:headEnd/>
                <a:tailEnd/>
              </a:ln>
            </p:spPr>
            <p:txBody>
              <a:bodyPr/>
              <a:lstStyle/>
              <a:p>
                <a:endParaRPr lang="en-US"/>
              </a:p>
            </p:txBody>
          </p:sp>
          <p:sp>
            <p:nvSpPr>
              <p:cNvPr id="19999" name="Freeform 256"/>
              <p:cNvSpPr>
                <a:spLocks/>
              </p:cNvSpPr>
              <p:nvPr/>
            </p:nvSpPr>
            <p:spPr bwMode="auto">
              <a:xfrm>
                <a:off x="3516" y="274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grpSp>
        <p:sp>
          <p:nvSpPr>
            <p:cNvPr id="19513" name="Freeform 257"/>
            <p:cNvSpPr>
              <a:spLocks/>
            </p:cNvSpPr>
            <p:nvPr/>
          </p:nvSpPr>
          <p:spPr bwMode="auto">
            <a:xfrm>
              <a:off x="6810375" y="3513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80FF"/>
            </a:solidFill>
            <a:ln w="9525">
              <a:noFill/>
              <a:round/>
              <a:headEnd/>
              <a:tailEnd/>
            </a:ln>
          </p:spPr>
          <p:txBody>
            <a:bodyPr/>
            <a:lstStyle/>
            <a:p>
              <a:endParaRPr lang="en-US"/>
            </a:p>
          </p:txBody>
        </p:sp>
        <p:sp>
          <p:nvSpPr>
            <p:cNvPr id="19514" name="Freeform 258"/>
            <p:cNvSpPr>
              <a:spLocks/>
            </p:cNvSpPr>
            <p:nvPr/>
          </p:nvSpPr>
          <p:spPr bwMode="auto">
            <a:xfrm>
              <a:off x="6810375" y="3513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5" name="Freeform 259"/>
            <p:cNvSpPr>
              <a:spLocks/>
            </p:cNvSpPr>
            <p:nvPr/>
          </p:nvSpPr>
          <p:spPr bwMode="auto">
            <a:xfrm>
              <a:off x="6934200" y="3732213"/>
              <a:ext cx="171450" cy="246062"/>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0020FF"/>
            </a:solidFill>
            <a:ln w="9525">
              <a:noFill/>
              <a:round/>
              <a:headEnd/>
              <a:tailEnd/>
            </a:ln>
          </p:spPr>
          <p:txBody>
            <a:bodyPr/>
            <a:lstStyle/>
            <a:p>
              <a:endParaRPr lang="en-US"/>
            </a:p>
          </p:txBody>
        </p:sp>
        <p:sp>
          <p:nvSpPr>
            <p:cNvPr id="19516" name="Freeform 260"/>
            <p:cNvSpPr>
              <a:spLocks/>
            </p:cNvSpPr>
            <p:nvPr/>
          </p:nvSpPr>
          <p:spPr bwMode="auto">
            <a:xfrm>
              <a:off x="6934200" y="3732213"/>
              <a:ext cx="171450" cy="246062"/>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7" name="Freeform 261"/>
            <p:cNvSpPr>
              <a:spLocks/>
            </p:cNvSpPr>
            <p:nvPr/>
          </p:nvSpPr>
          <p:spPr bwMode="auto">
            <a:xfrm>
              <a:off x="6924675" y="2017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CF00"/>
            </a:solidFill>
            <a:ln w="9525">
              <a:noFill/>
              <a:round/>
              <a:headEnd/>
              <a:tailEnd/>
            </a:ln>
          </p:spPr>
          <p:txBody>
            <a:bodyPr/>
            <a:lstStyle/>
            <a:p>
              <a:endParaRPr lang="en-US"/>
            </a:p>
          </p:txBody>
        </p:sp>
        <p:sp>
          <p:nvSpPr>
            <p:cNvPr id="19518" name="Freeform 262"/>
            <p:cNvSpPr>
              <a:spLocks/>
            </p:cNvSpPr>
            <p:nvPr/>
          </p:nvSpPr>
          <p:spPr bwMode="auto">
            <a:xfrm>
              <a:off x="6924675" y="2017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19" name="Freeform 263"/>
            <p:cNvSpPr>
              <a:spLocks/>
            </p:cNvSpPr>
            <p:nvPr/>
          </p:nvSpPr>
          <p:spPr bwMode="auto">
            <a:xfrm>
              <a:off x="6800850" y="20177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CF00"/>
            </a:solidFill>
            <a:ln w="9525">
              <a:noFill/>
              <a:round/>
              <a:headEnd/>
              <a:tailEnd/>
            </a:ln>
          </p:spPr>
          <p:txBody>
            <a:bodyPr/>
            <a:lstStyle/>
            <a:p>
              <a:endParaRPr lang="en-US"/>
            </a:p>
          </p:txBody>
        </p:sp>
        <p:sp>
          <p:nvSpPr>
            <p:cNvPr id="19520" name="Freeform 264"/>
            <p:cNvSpPr>
              <a:spLocks/>
            </p:cNvSpPr>
            <p:nvPr/>
          </p:nvSpPr>
          <p:spPr bwMode="auto">
            <a:xfrm>
              <a:off x="6800850" y="20177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21" name="Freeform 265"/>
            <p:cNvSpPr>
              <a:spLocks/>
            </p:cNvSpPr>
            <p:nvPr/>
          </p:nvSpPr>
          <p:spPr bwMode="auto">
            <a:xfrm>
              <a:off x="6924675" y="22463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FF30"/>
            </a:solidFill>
            <a:ln w="9525">
              <a:noFill/>
              <a:round/>
              <a:headEnd/>
              <a:tailEnd/>
            </a:ln>
          </p:spPr>
          <p:txBody>
            <a:bodyPr/>
            <a:lstStyle/>
            <a:p>
              <a:endParaRPr lang="en-US"/>
            </a:p>
          </p:txBody>
        </p:sp>
        <p:sp>
          <p:nvSpPr>
            <p:cNvPr id="19522" name="Freeform 266"/>
            <p:cNvSpPr>
              <a:spLocks/>
            </p:cNvSpPr>
            <p:nvPr/>
          </p:nvSpPr>
          <p:spPr bwMode="auto">
            <a:xfrm>
              <a:off x="6924675" y="22463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23" name="Oval 267"/>
            <p:cNvSpPr>
              <a:spLocks noChangeArrowheads="1"/>
            </p:cNvSpPr>
            <p:nvPr/>
          </p:nvSpPr>
          <p:spPr bwMode="auto">
            <a:xfrm>
              <a:off x="7058025" y="4025900"/>
              <a:ext cx="85725" cy="85725"/>
            </a:xfrm>
            <a:prstGeom prst="ellipse">
              <a:avLst/>
            </a:prstGeom>
            <a:solidFill>
              <a:srgbClr val="FF0000"/>
            </a:solidFill>
            <a:ln w="9525">
              <a:noFill/>
              <a:round/>
              <a:headEnd/>
              <a:tailEnd/>
            </a:ln>
          </p:spPr>
          <p:txBody>
            <a:bodyPr/>
            <a:lstStyle/>
            <a:p>
              <a:endParaRPr lang="en-US"/>
            </a:p>
          </p:txBody>
        </p:sp>
        <p:sp>
          <p:nvSpPr>
            <p:cNvPr id="19524" name="Oval 268"/>
            <p:cNvSpPr>
              <a:spLocks noChangeArrowheads="1"/>
            </p:cNvSpPr>
            <p:nvPr/>
          </p:nvSpPr>
          <p:spPr bwMode="auto">
            <a:xfrm>
              <a:off x="7058025" y="4025900"/>
              <a:ext cx="85725" cy="85725"/>
            </a:xfrm>
            <a:prstGeom prst="ellipse">
              <a:avLst/>
            </a:prstGeom>
            <a:noFill/>
            <a:ln w="0">
              <a:solidFill>
                <a:srgbClr val="FF0000"/>
              </a:solidFill>
              <a:round/>
              <a:headEnd/>
              <a:tailEnd/>
            </a:ln>
          </p:spPr>
          <p:txBody>
            <a:bodyPr/>
            <a:lstStyle/>
            <a:p>
              <a:endParaRPr lang="en-US"/>
            </a:p>
          </p:txBody>
        </p:sp>
        <p:sp>
          <p:nvSpPr>
            <p:cNvPr id="19525" name="Oval 269"/>
            <p:cNvSpPr>
              <a:spLocks noChangeArrowheads="1"/>
            </p:cNvSpPr>
            <p:nvPr/>
          </p:nvSpPr>
          <p:spPr bwMode="auto">
            <a:xfrm>
              <a:off x="7048500" y="1960563"/>
              <a:ext cx="85725" cy="85725"/>
            </a:xfrm>
            <a:prstGeom prst="ellipse">
              <a:avLst/>
            </a:prstGeom>
            <a:solidFill>
              <a:srgbClr val="FF0000"/>
            </a:solidFill>
            <a:ln w="9525">
              <a:noFill/>
              <a:round/>
              <a:headEnd/>
              <a:tailEnd/>
            </a:ln>
          </p:spPr>
          <p:txBody>
            <a:bodyPr/>
            <a:lstStyle/>
            <a:p>
              <a:endParaRPr lang="en-US"/>
            </a:p>
          </p:txBody>
        </p:sp>
        <p:sp>
          <p:nvSpPr>
            <p:cNvPr id="19526" name="Oval 270"/>
            <p:cNvSpPr>
              <a:spLocks noChangeArrowheads="1"/>
            </p:cNvSpPr>
            <p:nvPr/>
          </p:nvSpPr>
          <p:spPr bwMode="auto">
            <a:xfrm>
              <a:off x="7048500" y="1960563"/>
              <a:ext cx="85725" cy="85725"/>
            </a:xfrm>
            <a:prstGeom prst="ellipse">
              <a:avLst/>
            </a:prstGeom>
            <a:noFill/>
            <a:ln w="0">
              <a:solidFill>
                <a:srgbClr val="FF0000"/>
              </a:solidFill>
              <a:round/>
              <a:headEnd/>
              <a:tailEnd/>
            </a:ln>
          </p:spPr>
          <p:txBody>
            <a:bodyPr/>
            <a:lstStyle/>
            <a:p>
              <a:endParaRPr lang="en-US"/>
            </a:p>
          </p:txBody>
        </p:sp>
        <p:sp>
          <p:nvSpPr>
            <p:cNvPr id="19527" name="Freeform 271"/>
            <p:cNvSpPr>
              <a:spLocks/>
            </p:cNvSpPr>
            <p:nvPr/>
          </p:nvSpPr>
          <p:spPr bwMode="auto">
            <a:xfrm>
              <a:off x="6905625" y="2998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10FFEF"/>
            </a:solidFill>
            <a:ln w="9525">
              <a:noFill/>
              <a:round/>
              <a:headEnd/>
              <a:tailEnd/>
            </a:ln>
          </p:spPr>
          <p:txBody>
            <a:bodyPr/>
            <a:lstStyle/>
            <a:p>
              <a:endParaRPr lang="en-US"/>
            </a:p>
          </p:txBody>
        </p:sp>
        <p:sp>
          <p:nvSpPr>
            <p:cNvPr id="19528" name="Freeform 272"/>
            <p:cNvSpPr>
              <a:spLocks/>
            </p:cNvSpPr>
            <p:nvPr/>
          </p:nvSpPr>
          <p:spPr bwMode="auto">
            <a:xfrm>
              <a:off x="6905625" y="2998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29" name="Freeform 273"/>
            <p:cNvSpPr>
              <a:spLocks/>
            </p:cNvSpPr>
            <p:nvPr/>
          </p:nvSpPr>
          <p:spPr bwMode="auto">
            <a:xfrm>
              <a:off x="6905625" y="3227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AFFF"/>
            </a:solidFill>
            <a:ln w="9525">
              <a:noFill/>
              <a:round/>
              <a:headEnd/>
              <a:tailEnd/>
            </a:ln>
          </p:spPr>
          <p:txBody>
            <a:bodyPr/>
            <a:lstStyle/>
            <a:p>
              <a:endParaRPr lang="en-US"/>
            </a:p>
          </p:txBody>
        </p:sp>
        <p:sp>
          <p:nvSpPr>
            <p:cNvPr id="19530" name="Freeform 274"/>
            <p:cNvSpPr>
              <a:spLocks/>
            </p:cNvSpPr>
            <p:nvPr/>
          </p:nvSpPr>
          <p:spPr bwMode="auto">
            <a:xfrm>
              <a:off x="6905625" y="3227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31" name="Freeform 275"/>
            <p:cNvSpPr>
              <a:spLocks/>
            </p:cNvSpPr>
            <p:nvPr/>
          </p:nvSpPr>
          <p:spPr bwMode="auto">
            <a:xfrm>
              <a:off x="6753225" y="20558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AF00"/>
            </a:solidFill>
            <a:ln w="9525">
              <a:noFill/>
              <a:round/>
              <a:headEnd/>
              <a:tailEnd/>
            </a:ln>
          </p:spPr>
          <p:txBody>
            <a:bodyPr/>
            <a:lstStyle/>
            <a:p>
              <a:endParaRPr lang="en-US"/>
            </a:p>
          </p:txBody>
        </p:sp>
        <p:sp>
          <p:nvSpPr>
            <p:cNvPr id="19532" name="Freeform 276"/>
            <p:cNvSpPr>
              <a:spLocks/>
            </p:cNvSpPr>
            <p:nvPr/>
          </p:nvSpPr>
          <p:spPr bwMode="auto">
            <a:xfrm>
              <a:off x="6753225" y="20558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33" name="Freeform 277"/>
            <p:cNvSpPr>
              <a:spLocks/>
            </p:cNvSpPr>
            <p:nvPr/>
          </p:nvSpPr>
          <p:spPr bwMode="auto">
            <a:xfrm>
              <a:off x="6877050" y="22748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EFFF10"/>
            </a:solidFill>
            <a:ln w="9525">
              <a:noFill/>
              <a:round/>
              <a:headEnd/>
              <a:tailEnd/>
            </a:ln>
          </p:spPr>
          <p:txBody>
            <a:bodyPr/>
            <a:lstStyle/>
            <a:p>
              <a:endParaRPr lang="en-US"/>
            </a:p>
          </p:txBody>
        </p:sp>
        <p:sp>
          <p:nvSpPr>
            <p:cNvPr id="19534" name="Freeform 278"/>
            <p:cNvSpPr>
              <a:spLocks/>
            </p:cNvSpPr>
            <p:nvPr/>
          </p:nvSpPr>
          <p:spPr bwMode="auto">
            <a:xfrm>
              <a:off x="6877050" y="22748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5" name="Freeform 279"/>
            <p:cNvSpPr>
              <a:spLocks/>
            </p:cNvSpPr>
            <p:nvPr/>
          </p:nvSpPr>
          <p:spPr bwMode="auto">
            <a:xfrm>
              <a:off x="6877050" y="2493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FFF70"/>
            </a:solidFill>
            <a:ln w="9525">
              <a:noFill/>
              <a:round/>
              <a:headEnd/>
              <a:tailEnd/>
            </a:ln>
          </p:spPr>
          <p:txBody>
            <a:bodyPr/>
            <a:lstStyle/>
            <a:p>
              <a:endParaRPr lang="en-US"/>
            </a:p>
          </p:txBody>
        </p:sp>
        <p:sp>
          <p:nvSpPr>
            <p:cNvPr id="19536" name="Freeform 280"/>
            <p:cNvSpPr>
              <a:spLocks/>
            </p:cNvSpPr>
            <p:nvPr/>
          </p:nvSpPr>
          <p:spPr bwMode="auto">
            <a:xfrm>
              <a:off x="6877050" y="2493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37" name="Freeform 281"/>
            <p:cNvSpPr>
              <a:spLocks/>
            </p:cNvSpPr>
            <p:nvPr/>
          </p:nvSpPr>
          <p:spPr bwMode="auto">
            <a:xfrm>
              <a:off x="6858000" y="3255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BFFF"/>
            </a:solidFill>
            <a:ln w="9525">
              <a:noFill/>
              <a:round/>
              <a:headEnd/>
              <a:tailEnd/>
            </a:ln>
          </p:spPr>
          <p:txBody>
            <a:bodyPr/>
            <a:lstStyle/>
            <a:p>
              <a:endParaRPr lang="en-US"/>
            </a:p>
          </p:txBody>
        </p:sp>
        <p:sp>
          <p:nvSpPr>
            <p:cNvPr id="19538" name="Freeform 282"/>
            <p:cNvSpPr>
              <a:spLocks/>
            </p:cNvSpPr>
            <p:nvPr/>
          </p:nvSpPr>
          <p:spPr bwMode="auto">
            <a:xfrm>
              <a:off x="6858000" y="3255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9" name="Freeform 283"/>
            <p:cNvSpPr>
              <a:spLocks/>
            </p:cNvSpPr>
            <p:nvPr/>
          </p:nvSpPr>
          <p:spPr bwMode="auto">
            <a:xfrm>
              <a:off x="6848475" y="177165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8F00"/>
            </a:solidFill>
            <a:ln w="9525">
              <a:noFill/>
              <a:round/>
              <a:headEnd/>
              <a:tailEnd/>
            </a:ln>
          </p:spPr>
          <p:txBody>
            <a:bodyPr/>
            <a:lstStyle/>
            <a:p>
              <a:endParaRPr lang="en-US"/>
            </a:p>
          </p:txBody>
        </p:sp>
        <p:sp>
          <p:nvSpPr>
            <p:cNvPr id="19540" name="Freeform 284"/>
            <p:cNvSpPr>
              <a:spLocks/>
            </p:cNvSpPr>
            <p:nvPr/>
          </p:nvSpPr>
          <p:spPr bwMode="auto">
            <a:xfrm>
              <a:off x="6848475" y="177165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1" name="Freeform 285"/>
            <p:cNvSpPr>
              <a:spLocks/>
            </p:cNvSpPr>
            <p:nvPr/>
          </p:nvSpPr>
          <p:spPr bwMode="auto">
            <a:xfrm>
              <a:off x="6829425" y="25320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542" name="Freeform 286"/>
            <p:cNvSpPr>
              <a:spLocks/>
            </p:cNvSpPr>
            <p:nvPr/>
          </p:nvSpPr>
          <p:spPr bwMode="auto">
            <a:xfrm>
              <a:off x="6829425" y="25320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43" name="Freeform 287"/>
            <p:cNvSpPr>
              <a:spLocks/>
            </p:cNvSpPr>
            <p:nvPr/>
          </p:nvSpPr>
          <p:spPr bwMode="auto">
            <a:xfrm>
              <a:off x="6829425" y="2751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50FFAF"/>
            </a:solidFill>
            <a:ln w="9525">
              <a:noFill/>
              <a:round/>
              <a:headEnd/>
              <a:tailEnd/>
            </a:ln>
          </p:spPr>
          <p:txBody>
            <a:bodyPr/>
            <a:lstStyle/>
            <a:p>
              <a:endParaRPr lang="en-US"/>
            </a:p>
          </p:txBody>
        </p:sp>
        <p:sp>
          <p:nvSpPr>
            <p:cNvPr id="19544" name="Freeform 288"/>
            <p:cNvSpPr>
              <a:spLocks/>
            </p:cNvSpPr>
            <p:nvPr/>
          </p:nvSpPr>
          <p:spPr bwMode="auto">
            <a:xfrm>
              <a:off x="6829425" y="2751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5" name="Freeform 289"/>
            <p:cNvSpPr>
              <a:spLocks/>
            </p:cNvSpPr>
            <p:nvPr/>
          </p:nvSpPr>
          <p:spPr bwMode="auto">
            <a:xfrm>
              <a:off x="6810375" y="3732213"/>
              <a:ext cx="171450" cy="246062"/>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20FF"/>
            </a:solidFill>
            <a:ln w="9525">
              <a:noFill/>
              <a:round/>
              <a:headEnd/>
              <a:tailEnd/>
            </a:ln>
          </p:spPr>
          <p:txBody>
            <a:bodyPr/>
            <a:lstStyle/>
            <a:p>
              <a:endParaRPr lang="en-US"/>
            </a:p>
          </p:txBody>
        </p:sp>
        <p:sp>
          <p:nvSpPr>
            <p:cNvPr id="19546" name="Freeform 290"/>
            <p:cNvSpPr>
              <a:spLocks/>
            </p:cNvSpPr>
            <p:nvPr/>
          </p:nvSpPr>
          <p:spPr bwMode="auto">
            <a:xfrm>
              <a:off x="6810375" y="3732213"/>
              <a:ext cx="171450" cy="246062"/>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7" name="Oval 291"/>
            <p:cNvSpPr>
              <a:spLocks noChangeArrowheads="1"/>
            </p:cNvSpPr>
            <p:nvPr/>
          </p:nvSpPr>
          <p:spPr bwMode="auto">
            <a:xfrm>
              <a:off x="6867525" y="1924050"/>
              <a:ext cx="85725" cy="84138"/>
            </a:xfrm>
            <a:prstGeom prst="ellipse">
              <a:avLst/>
            </a:prstGeom>
            <a:solidFill>
              <a:srgbClr val="FF0000"/>
            </a:solidFill>
            <a:ln w="9525">
              <a:noFill/>
              <a:round/>
              <a:headEnd/>
              <a:tailEnd/>
            </a:ln>
          </p:spPr>
          <p:txBody>
            <a:bodyPr/>
            <a:lstStyle/>
            <a:p>
              <a:endParaRPr lang="en-US"/>
            </a:p>
          </p:txBody>
        </p:sp>
        <p:sp>
          <p:nvSpPr>
            <p:cNvPr id="19548" name="Oval 292"/>
            <p:cNvSpPr>
              <a:spLocks noChangeArrowheads="1"/>
            </p:cNvSpPr>
            <p:nvPr/>
          </p:nvSpPr>
          <p:spPr bwMode="auto">
            <a:xfrm>
              <a:off x="6867525" y="1924050"/>
              <a:ext cx="85725" cy="84138"/>
            </a:xfrm>
            <a:prstGeom prst="ellipse">
              <a:avLst/>
            </a:prstGeom>
            <a:noFill/>
            <a:ln w="0">
              <a:solidFill>
                <a:srgbClr val="FF0000"/>
              </a:solidFill>
              <a:round/>
              <a:headEnd/>
              <a:tailEnd/>
            </a:ln>
          </p:spPr>
          <p:txBody>
            <a:bodyPr/>
            <a:lstStyle/>
            <a:p>
              <a:endParaRPr lang="en-US"/>
            </a:p>
          </p:txBody>
        </p:sp>
        <p:sp>
          <p:nvSpPr>
            <p:cNvPr id="19549" name="Freeform 293"/>
            <p:cNvSpPr>
              <a:spLocks/>
            </p:cNvSpPr>
            <p:nvPr/>
          </p:nvSpPr>
          <p:spPr bwMode="auto">
            <a:xfrm>
              <a:off x="6800850" y="1800225"/>
              <a:ext cx="171450" cy="255588"/>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FF7000"/>
            </a:solidFill>
            <a:ln w="9525">
              <a:noFill/>
              <a:round/>
              <a:headEnd/>
              <a:tailEnd/>
            </a:ln>
          </p:spPr>
          <p:txBody>
            <a:bodyPr/>
            <a:lstStyle/>
            <a:p>
              <a:endParaRPr lang="en-US"/>
            </a:p>
          </p:txBody>
        </p:sp>
        <p:sp>
          <p:nvSpPr>
            <p:cNvPr id="19550" name="Freeform 294"/>
            <p:cNvSpPr>
              <a:spLocks/>
            </p:cNvSpPr>
            <p:nvPr/>
          </p:nvSpPr>
          <p:spPr bwMode="auto">
            <a:xfrm>
              <a:off x="6800850" y="1800225"/>
              <a:ext cx="171450"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1" name="Freeform 295"/>
            <p:cNvSpPr>
              <a:spLocks/>
            </p:cNvSpPr>
            <p:nvPr/>
          </p:nvSpPr>
          <p:spPr bwMode="auto">
            <a:xfrm>
              <a:off x="6781800" y="29987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10FFEF"/>
            </a:solidFill>
            <a:ln w="9525">
              <a:noFill/>
              <a:round/>
              <a:headEnd/>
              <a:tailEnd/>
            </a:ln>
          </p:spPr>
          <p:txBody>
            <a:bodyPr/>
            <a:lstStyle/>
            <a:p>
              <a:endParaRPr lang="en-US"/>
            </a:p>
          </p:txBody>
        </p:sp>
        <p:sp>
          <p:nvSpPr>
            <p:cNvPr id="19552" name="Freeform 296"/>
            <p:cNvSpPr>
              <a:spLocks/>
            </p:cNvSpPr>
            <p:nvPr/>
          </p:nvSpPr>
          <p:spPr bwMode="auto">
            <a:xfrm>
              <a:off x="6781800" y="29987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53" name="Freeform 297"/>
            <p:cNvSpPr>
              <a:spLocks/>
            </p:cNvSpPr>
            <p:nvPr/>
          </p:nvSpPr>
          <p:spPr bwMode="auto">
            <a:xfrm>
              <a:off x="6781800" y="2779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60FF9F"/>
            </a:solidFill>
            <a:ln w="9525">
              <a:noFill/>
              <a:round/>
              <a:headEnd/>
              <a:tailEnd/>
            </a:ln>
          </p:spPr>
          <p:txBody>
            <a:bodyPr/>
            <a:lstStyle/>
            <a:p>
              <a:endParaRPr lang="en-US"/>
            </a:p>
          </p:txBody>
        </p:sp>
        <p:sp>
          <p:nvSpPr>
            <p:cNvPr id="19554" name="Freeform 298"/>
            <p:cNvSpPr>
              <a:spLocks/>
            </p:cNvSpPr>
            <p:nvPr/>
          </p:nvSpPr>
          <p:spPr bwMode="auto">
            <a:xfrm>
              <a:off x="6781800" y="2779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5" name="Freeform 299"/>
            <p:cNvSpPr>
              <a:spLocks/>
            </p:cNvSpPr>
            <p:nvPr/>
          </p:nvSpPr>
          <p:spPr bwMode="auto">
            <a:xfrm>
              <a:off x="6762750" y="3760788"/>
              <a:ext cx="171450" cy="255587"/>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0040FF"/>
            </a:solidFill>
            <a:ln w="9525">
              <a:noFill/>
              <a:round/>
              <a:headEnd/>
              <a:tailEnd/>
            </a:ln>
          </p:spPr>
          <p:txBody>
            <a:bodyPr/>
            <a:lstStyle/>
            <a:p>
              <a:endParaRPr lang="en-US"/>
            </a:p>
          </p:txBody>
        </p:sp>
        <p:sp>
          <p:nvSpPr>
            <p:cNvPr id="19556" name="Freeform 300"/>
            <p:cNvSpPr>
              <a:spLocks/>
            </p:cNvSpPr>
            <p:nvPr/>
          </p:nvSpPr>
          <p:spPr bwMode="auto">
            <a:xfrm>
              <a:off x="6762750" y="3760788"/>
              <a:ext cx="171450"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7" name="Freeform 301"/>
            <p:cNvSpPr>
              <a:spLocks/>
            </p:cNvSpPr>
            <p:nvPr/>
          </p:nvSpPr>
          <p:spPr bwMode="auto">
            <a:xfrm>
              <a:off x="6753225" y="22748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EFFF10"/>
            </a:solidFill>
            <a:ln w="9525">
              <a:noFill/>
              <a:round/>
              <a:headEnd/>
              <a:tailEnd/>
            </a:ln>
          </p:spPr>
          <p:txBody>
            <a:bodyPr/>
            <a:lstStyle/>
            <a:p>
              <a:endParaRPr lang="en-US"/>
            </a:p>
          </p:txBody>
        </p:sp>
        <p:sp>
          <p:nvSpPr>
            <p:cNvPr id="19558" name="Freeform 302"/>
            <p:cNvSpPr>
              <a:spLocks/>
            </p:cNvSpPr>
            <p:nvPr/>
          </p:nvSpPr>
          <p:spPr bwMode="auto">
            <a:xfrm>
              <a:off x="6753225" y="22748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59" name="Oval 303"/>
            <p:cNvSpPr>
              <a:spLocks noChangeArrowheads="1"/>
            </p:cNvSpPr>
            <p:nvPr/>
          </p:nvSpPr>
          <p:spPr bwMode="auto">
            <a:xfrm>
              <a:off x="6886575" y="2798763"/>
              <a:ext cx="85725" cy="85725"/>
            </a:xfrm>
            <a:prstGeom prst="ellipse">
              <a:avLst/>
            </a:prstGeom>
            <a:solidFill>
              <a:srgbClr val="FF0000"/>
            </a:solidFill>
            <a:ln w="9525">
              <a:noFill/>
              <a:round/>
              <a:headEnd/>
              <a:tailEnd/>
            </a:ln>
          </p:spPr>
          <p:txBody>
            <a:bodyPr/>
            <a:lstStyle/>
            <a:p>
              <a:endParaRPr lang="en-US"/>
            </a:p>
          </p:txBody>
        </p:sp>
        <p:sp>
          <p:nvSpPr>
            <p:cNvPr id="19560" name="Oval 304"/>
            <p:cNvSpPr>
              <a:spLocks noChangeArrowheads="1"/>
            </p:cNvSpPr>
            <p:nvPr/>
          </p:nvSpPr>
          <p:spPr bwMode="auto">
            <a:xfrm>
              <a:off x="6886575" y="2798763"/>
              <a:ext cx="85725" cy="85725"/>
            </a:xfrm>
            <a:prstGeom prst="ellipse">
              <a:avLst/>
            </a:prstGeom>
            <a:noFill/>
            <a:ln w="0">
              <a:solidFill>
                <a:srgbClr val="FF0000"/>
              </a:solidFill>
              <a:round/>
              <a:headEnd/>
              <a:tailEnd/>
            </a:ln>
          </p:spPr>
          <p:txBody>
            <a:bodyPr/>
            <a:lstStyle/>
            <a:p>
              <a:endParaRPr lang="en-US"/>
            </a:p>
          </p:txBody>
        </p:sp>
        <p:sp>
          <p:nvSpPr>
            <p:cNvPr id="19561" name="Oval 305"/>
            <p:cNvSpPr>
              <a:spLocks noChangeArrowheads="1"/>
            </p:cNvSpPr>
            <p:nvPr/>
          </p:nvSpPr>
          <p:spPr bwMode="auto">
            <a:xfrm>
              <a:off x="6877050" y="3122613"/>
              <a:ext cx="85725" cy="85725"/>
            </a:xfrm>
            <a:prstGeom prst="ellipse">
              <a:avLst/>
            </a:prstGeom>
            <a:solidFill>
              <a:srgbClr val="FF0000"/>
            </a:solidFill>
            <a:ln w="9525">
              <a:noFill/>
              <a:round/>
              <a:headEnd/>
              <a:tailEnd/>
            </a:ln>
          </p:spPr>
          <p:txBody>
            <a:bodyPr/>
            <a:lstStyle/>
            <a:p>
              <a:endParaRPr lang="en-US"/>
            </a:p>
          </p:txBody>
        </p:sp>
        <p:sp>
          <p:nvSpPr>
            <p:cNvPr id="19562" name="Oval 306"/>
            <p:cNvSpPr>
              <a:spLocks noChangeArrowheads="1"/>
            </p:cNvSpPr>
            <p:nvPr/>
          </p:nvSpPr>
          <p:spPr bwMode="auto">
            <a:xfrm>
              <a:off x="6877050" y="3122613"/>
              <a:ext cx="85725" cy="85725"/>
            </a:xfrm>
            <a:prstGeom prst="ellipse">
              <a:avLst/>
            </a:prstGeom>
            <a:noFill/>
            <a:ln w="0">
              <a:solidFill>
                <a:srgbClr val="FF0000"/>
              </a:solidFill>
              <a:round/>
              <a:headEnd/>
              <a:tailEnd/>
            </a:ln>
          </p:spPr>
          <p:txBody>
            <a:bodyPr/>
            <a:lstStyle/>
            <a:p>
              <a:endParaRPr lang="en-US"/>
            </a:p>
          </p:txBody>
        </p:sp>
        <p:sp>
          <p:nvSpPr>
            <p:cNvPr id="19563" name="Freeform 307"/>
            <p:cNvSpPr>
              <a:spLocks/>
            </p:cNvSpPr>
            <p:nvPr/>
          </p:nvSpPr>
          <p:spPr bwMode="auto">
            <a:xfrm>
              <a:off x="6734175" y="30368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20FFDF"/>
            </a:solidFill>
            <a:ln w="9525">
              <a:noFill/>
              <a:round/>
              <a:headEnd/>
              <a:tailEnd/>
            </a:ln>
          </p:spPr>
          <p:txBody>
            <a:bodyPr/>
            <a:lstStyle/>
            <a:p>
              <a:endParaRPr lang="en-US"/>
            </a:p>
          </p:txBody>
        </p:sp>
        <p:sp>
          <p:nvSpPr>
            <p:cNvPr id="19564" name="Freeform 308"/>
            <p:cNvSpPr>
              <a:spLocks/>
            </p:cNvSpPr>
            <p:nvPr/>
          </p:nvSpPr>
          <p:spPr bwMode="auto">
            <a:xfrm>
              <a:off x="6734175" y="30368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65" name="Freeform 309"/>
            <p:cNvSpPr>
              <a:spLocks/>
            </p:cNvSpPr>
            <p:nvPr/>
          </p:nvSpPr>
          <p:spPr bwMode="auto">
            <a:xfrm>
              <a:off x="6734175" y="3255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BFFF"/>
            </a:solidFill>
            <a:ln w="9525">
              <a:noFill/>
              <a:round/>
              <a:headEnd/>
              <a:tailEnd/>
            </a:ln>
          </p:spPr>
          <p:txBody>
            <a:bodyPr/>
            <a:lstStyle/>
            <a:p>
              <a:endParaRPr lang="en-US"/>
            </a:p>
          </p:txBody>
        </p:sp>
        <p:sp>
          <p:nvSpPr>
            <p:cNvPr id="19566" name="Freeform 310"/>
            <p:cNvSpPr>
              <a:spLocks/>
            </p:cNvSpPr>
            <p:nvPr/>
          </p:nvSpPr>
          <p:spPr bwMode="auto">
            <a:xfrm>
              <a:off x="6734175" y="3255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67" name="Oval 311"/>
            <p:cNvSpPr>
              <a:spLocks noChangeArrowheads="1"/>
            </p:cNvSpPr>
            <p:nvPr/>
          </p:nvSpPr>
          <p:spPr bwMode="auto">
            <a:xfrm>
              <a:off x="6772275" y="2627313"/>
              <a:ext cx="85725" cy="85725"/>
            </a:xfrm>
            <a:prstGeom prst="ellipse">
              <a:avLst/>
            </a:prstGeom>
            <a:solidFill>
              <a:srgbClr val="FF0000"/>
            </a:solidFill>
            <a:ln w="9525">
              <a:noFill/>
              <a:round/>
              <a:headEnd/>
              <a:tailEnd/>
            </a:ln>
          </p:spPr>
          <p:txBody>
            <a:bodyPr/>
            <a:lstStyle/>
            <a:p>
              <a:endParaRPr lang="en-US"/>
            </a:p>
          </p:txBody>
        </p:sp>
        <p:sp>
          <p:nvSpPr>
            <p:cNvPr id="19568" name="Freeform 312"/>
            <p:cNvSpPr>
              <a:spLocks/>
            </p:cNvSpPr>
            <p:nvPr/>
          </p:nvSpPr>
          <p:spPr bwMode="auto">
            <a:xfrm>
              <a:off x="6707188" y="253206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569" name="Freeform 313"/>
            <p:cNvSpPr>
              <a:spLocks/>
            </p:cNvSpPr>
            <p:nvPr/>
          </p:nvSpPr>
          <p:spPr bwMode="auto">
            <a:xfrm>
              <a:off x="6707188" y="253206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0" name="Freeform 314"/>
            <p:cNvSpPr>
              <a:spLocks/>
            </p:cNvSpPr>
            <p:nvPr/>
          </p:nvSpPr>
          <p:spPr bwMode="auto">
            <a:xfrm>
              <a:off x="6707188" y="2303463"/>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FFFF00"/>
            </a:solidFill>
            <a:ln w="9525">
              <a:noFill/>
              <a:round/>
              <a:headEnd/>
              <a:tailEnd/>
            </a:ln>
          </p:spPr>
          <p:txBody>
            <a:bodyPr/>
            <a:lstStyle/>
            <a:p>
              <a:endParaRPr lang="en-US"/>
            </a:p>
          </p:txBody>
        </p:sp>
        <p:sp>
          <p:nvSpPr>
            <p:cNvPr id="19571" name="Freeform 315"/>
            <p:cNvSpPr>
              <a:spLocks/>
            </p:cNvSpPr>
            <p:nvPr/>
          </p:nvSpPr>
          <p:spPr bwMode="auto">
            <a:xfrm>
              <a:off x="6707188" y="2303463"/>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2" name="Oval 316"/>
            <p:cNvSpPr>
              <a:spLocks noChangeArrowheads="1"/>
            </p:cNvSpPr>
            <p:nvPr/>
          </p:nvSpPr>
          <p:spPr bwMode="auto">
            <a:xfrm>
              <a:off x="6829425" y="1838325"/>
              <a:ext cx="85725" cy="85725"/>
            </a:xfrm>
            <a:prstGeom prst="ellipse">
              <a:avLst/>
            </a:prstGeom>
            <a:solidFill>
              <a:srgbClr val="FF0000"/>
            </a:solidFill>
            <a:ln w="9525">
              <a:noFill/>
              <a:round/>
              <a:headEnd/>
              <a:tailEnd/>
            </a:ln>
          </p:spPr>
          <p:txBody>
            <a:bodyPr/>
            <a:lstStyle/>
            <a:p>
              <a:endParaRPr lang="en-US"/>
            </a:p>
          </p:txBody>
        </p:sp>
        <p:sp>
          <p:nvSpPr>
            <p:cNvPr id="19573" name="Oval 317"/>
            <p:cNvSpPr>
              <a:spLocks noChangeArrowheads="1"/>
            </p:cNvSpPr>
            <p:nvPr/>
          </p:nvSpPr>
          <p:spPr bwMode="auto">
            <a:xfrm>
              <a:off x="6829425" y="1838325"/>
              <a:ext cx="85725" cy="85725"/>
            </a:xfrm>
            <a:prstGeom prst="ellipse">
              <a:avLst/>
            </a:prstGeom>
            <a:noFill/>
            <a:ln w="0">
              <a:solidFill>
                <a:srgbClr val="FF0000"/>
              </a:solidFill>
              <a:round/>
              <a:headEnd/>
              <a:tailEnd/>
            </a:ln>
          </p:spPr>
          <p:txBody>
            <a:bodyPr/>
            <a:lstStyle/>
            <a:p>
              <a:endParaRPr lang="en-US"/>
            </a:p>
          </p:txBody>
        </p:sp>
        <p:sp>
          <p:nvSpPr>
            <p:cNvPr id="19574" name="Freeform 318"/>
            <p:cNvSpPr>
              <a:spLocks/>
            </p:cNvSpPr>
            <p:nvPr/>
          </p:nvSpPr>
          <p:spPr bwMode="auto">
            <a:xfrm>
              <a:off x="6688138" y="328453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00DFFF"/>
            </a:solidFill>
            <a:ln w="9525">
              <a:noFill/>
              <a:round/>
              <a:headEnd/>
              <a:tailEnd/>
            </a:ln>
          </p:spPr>
          <p:txBody>
            <a:bodyPr/>
            <a:lstStyle/>
            <a:p>
              <a:endParaRPr lang="en-US"/>
            </a:p>
          </p:txBody>
        </p:sp>
        <p:sp>
          <p:nvSpPr>
            <p:cNvPr id="19575" name="Freeform 319"/>
            <p:cNvSpPr>
              <a:spLocks/>
            </p:cNvSpPr>
            <p:nvPr/>
          </p:nvSpPr>
          <p:spPr bwMode="auto">
            <a:xfrm>
              <a:off x="6688138" y="328453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6" name="Freeform 320"/>
            <p:cNvSpPr>
              <a:spLocks/>
            </p:cNvSpPr>
            <p:nvPr/>
          </p:nvSpPr>
          <p:spPr bwMode="auto">
            <a:xfrm>
              <a:off x="6688138" y="351313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80FF"/>
            </a:solidFill>
            <a:ln w="9525">
              <a:noFill/>
              <a:round/>
              <a:headEnd/>
              <a:tailEnd/>
            </a:ln>
          </p:spPr>
          <p:txBody>
            <a:bodyPr/>
            <a:lstStyle/>
            <a:p>
              <a:endParaRPr lang="en-US"/>
            </a:p>
          </p:txBody>
        </p:sp>
        <p:sp>
          <p:nvSpPr>
            <p:cNvPr id="19577" name="Freeform 321"/>
            <p:cNvSpPr>
              <a:spLocks/>
            </p:cNvSpPr>
            <p:nvPr/>
          </p:nvSpPr>
          <p:spPr bwMode="auto">
            <a:xfrm>
              <a:off x="6688138" y="351313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8" name="Freeform 322"/>
            <p:cNvSpPr>
              <a:spLocks/>
            </p:cNvSpPr>
            <p:nvPr/>
          </p:nvSpPr>
          <p:spPr bwMode="auto">
            <a:xfrm>
              <a:off x="6678613" y="1800225"/>
              <a:ext cx="169862" cy="255588"/>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FF7000"/>
            </a:solidFill>
            <a:ln w="9525">
              <a:noFill/>
              <a:round/>
              <a:headEnd/>
              <a:tailEnd/>
            </a:ln>
          </p:spPr>
          <p:txBody>
            <a:bodyPr/>
            <a:lstStyle/>
            <a:p>
              <a:endParaRPr lang="en-US"/>
            </a:p>
          </p:txBody>
        </p:sp>
        <p:sp>
          <p:nvSpPr>
            <p:cNvPr id="19579" name="Freeform 323"/>
            <p:cNvSpPr>
              <a:spLocks/>
            </p:cNvSpPr>
            <p:nvPr/>
          </p:nvSpPr>
          <p:spPr bwMode="auto">
            <a:xfrm>
              <a:off x="6678613" y="1800225"/>
              <a:ext cx="169862"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0" name="Freeform 324"/>
            <p:cNvSpPr>
              <a:spLocks/>
            </p:cNvSpPr>
            <p:nvPr/>
          </p:nvSpPr>
          <p:spPr bwMode="auto">
            <a:xfrm>
              <a:off x="6659563" y="277971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60FF9F"/>
            </a:solidFill>
            <a:ln w="9525">
              <a:noFill/>
              <a:round/>
              <a:headEnd/>
              <a:tailEnd/>
            </a:ln>
          </p:spPr>
          <p:txBody>
            <a:bodyPr/>
            <a:lstStyle/>
            <a:p>
              <a:endParaRPr lang="en-US"/>
            </a:p>
          </p:txBody>
        </p:sp>
        <p:sp>
          <p:nvSpPr>
            <p:cNvPr id="19581" name="Freeform 325"/>
            <p:cNvSpPr>
              <a:spLocks/>
            </p:cNvSpPr>
            <p:nvPr/>
          </p:nvSpPr>
          <p:spPr bwMode="auto">
            <a:xfrm>
              <a:off x="6659563" y="277971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2" name="Freeform 326"/>
            <p:cNvSpPr>
              <a:spLocks/>
            </p:cNvSpPr>
            <p:nvPr/>
          </p:nvSpPr>
          <p:spPr bwMode="auto">
            <a:xfrm>
              <a:off x="6659563" y="256063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BFFF40"/>
            </a:solidFill>
            <a:ln w="9525">
              <a:noFill/>
              <a:round/>
              <a:headEnd/>
              <a:tailEnd/>
            </a:ln>
          </p:spPr>
          <p:txBody>
            <a:bodyPr/>
            <a:lstStyle/>
            <a:p>
              <a:endParaRPr lang="en-US"/>
            </a:p>
          </p:txBody>
        </p:sp>
        <p:sp>
          <p:nvSpPr>
            <p:cNvPr id="19583" name="Freeform 327"/>
            <p:cNvSpPr>
              <a:spLocks/>
            </p:cNvSpPr>
            <p:nvPr/>
          </p:nvSpPr>
          <p:spPr bwMode="auto">
            <a:xfrm>
              <a:off x="6659563" y="256063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84" name="Oval 328"/>
            <p:cNvSpPr>
              <a:spLocks noChangeArrowheads="1"/>
            </p:cNvSpPr>
            <p:nvPr/>
          </p:nvSpPr>
          <p:spPr bwMode="auto">
            <a:xfrm>
              <a:off x="6781800" y="1989138"/>
              <a:ext cx="85725" cy="85725"/>
            </a:xfrm>
            <a:prstGeom prst="ellipse">
              <a:avLst/>
            </a:prstGeom>
            <a:solidFill>
              <a:srgbClr val="FF0000"/>
            </a:solidFill>
            <a:ln w="9525">
              <a:noFill/>
              <a:round/>
              <a:headEnd/>
              <a:tailEnd/>
            </a:ln>
          </p:spPr>
          <p:txBody>
            <a:bodyPr/>
            <a:lstStyle/>
            <a:p>
              <a:endParaRPr lang="en-US"/>
            </a:p>
          </p:txBody>
        </p:sp>
        <p:sp>
          <p:nvSpPr>
            <p:cNvPr id="19585" name="Oval 329"/>
            <p:cNvSpPr>
              <a:spLocks noChangeArrowheads="1"/>
            </p:cNvSpPr>
            <p:nvPr/>
          </p:nvSpPr>
          <p:spPr bwMode="auto">
            <a:xfrm>
              <a:off x="6781800" y="1989138"/>
              <a:ext cx="85725" cy="85725"/>
            </a:xfrm>
            <a:prstGeom prst="ellipse">
              <a:avLst/>
            </a:prstGeom>
            <a:noFill/>
            <a:ln w="0">
              <a:solidFill>
                <a:srgbClr val="FF0000"/>
              </a:solidFill>
              <a:round/>
              <a:headEnd/>
              <a:tailEnd/>
            </a:ln>
          </p:spPr>
          <p:txBody>
            <a:bodyPr/>
            <a:lstStyle/>
            <a:p>
              <a:endParaRPr lang="en-US"/>
            </a:p>
          </p:txBody>
        </p:sp>
        <p:sp>
          <p:nvSpPr>
            <p:cNvPr id="19586" name="Freeform 330"/>
            <p:cNvSpPr>
              <a:spLocks/>
            </p:cNvSpPr>
            <p:nvPr/>
          </p:nvSpPr>
          <p:spPr bwMode="auto">
            <a:xfrm>
              <a:off x="6640513" y="3760788"/>
              <a:ext cx="169862" cy="255587"/>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0040FF"/>
            </a:solidFill>
            <a:ln w="9525">
              <a:noFill/>
              <a:round/>
              <a:headEnd/>
              <a:tailEnd/>
            </a:ln>
          </p:spPr>
          <p:txBody>
            <a:bodyPr/>
            <a:lstStyle/>
            <a:p>
              <a:endParaRPr lang="en-US"/>
            </a:p>
          </p:txBody>
        </p:sp>
        <p:sp>
          <p:nvSpPr>
            <p:cNvPr id="19587" name="Freeform 331"/>
            <p:cNvSpPr>
              <a:spLocks/>
            </p:cNvSpPr>
            <p:nvPr/>
          </p:nvSpPr>
          <p:spPr bwMode="auto">
            <a:xfrm>
              <a:off x="6640513" y="3760788"/>
              <a:ext cx="169862"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8" name="Oval 332"/>
            <p:cNvSpPr>
              <a:spLocks noChangeArrowheads="1"/>
            </p:cNvSpPr>
            <p:nvPr/>
          </p:nvSpPr>
          <p:spPr bwMode="auto">
            <a:xfrm>
              <a:off x="6678613" y="3646488"/>
              <a:ext cx="84137" cy="85725"/>
            </a:xfrm>
            <a:prstGeom prst="ellipse">
              <a:avLst/>
            </a:prstGeom>
            <a:solidFill>
              <a:srgbClr val="FF0000"/>
            </a:solidFill>
            <a:ln w="9525">
              <a:noFill/>
              <a:round/>
              <a:headEnd/>
              <a:tailEnd/>
            </a:ln>
          </p:spPr>
          <p:txBody>
            <a:bodyPr/>
            <a:lstStyle/>
            <a:p>
              <a:endParaRPr lang="en-US"/>
            </a:p>
          </p:txBody>
        </p:sp>
        <p:sp>
          <p:nvSpPr>
            <p:cNvPr id="19589" name="Oval 333"/>
            <p:cNvSpPr>
              <a:spLocks noChangeArrowheads="1"/>
            </p:cNvSpPr>
            <p:nvPr/>
          </p:nvSpPr>
          <p:spPr bwMode="auto">
            <a:xfrm>
              <a:off x="6678613" y="3646488"/>
              <a:ext cx="84137" cy="85725"/>
            </a:xfrm>
            <a:prstGeom prst="ellipse">
              <a:avLst/>
            </a:prstGeom>
            <a:noFill/>
            <a:ln w="0">
              <a:solidFill>
                <a:srgbClr val="FF0000"/>
              </a:solidFill>
              <a:round/>
              <a:headEnd/>
              <a:tailEnd/>
            </a:ln>
          </p:spPr>
          <p:txBody>
            <a:bodyPr/>
            <a:lstStyle/>
            <a:p>
              <a:endParaRPr lang="en-US"/>
            </a:p>
          </p:txBody>
        </p:sp>
        <p:sp>
          <p:nvSpPr>
            <p:cNvPr id="19590" name="Freeform 334"/>
            <p:cNvSpPr>
              <a:spLocks/>
            </p:cNvSpPr>
            <p:nvPr/>
          </p:nvSpPr>
          <p:spPr bwMode="auto">
            <a:xfrm>
              <a:off x="6640513" y="3541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9FFF"/>
            </a:solidFill>
            <a:ln w="9525">
              <a:noFill/>
              <a:round/>
              <a:headEnd/>
              <a:tailEnd/>
            </a:ln>
          </p:spPr>
          <p:txBody>
            <a:bodyPr/>
            <a:lstStyle/>
            <a:p>
              <a:endParaRPr lang="en-US"/>
            </a:p>
          </p:txBody>
        </p:sp>
        <p:sp>
          <p:nvSpPr>
            <p:cNvPr id="19591" name="Freeform 335"/>
            <p:cNvSpPr>
              <a:spLocks/>
            </p:cNvSpPr>
            <p:nvPr/>
          </p:nvSpPr>
          <p:spPr bwMode="auto">
            <a:xfrm>
              <a:off x="6640513" y="3541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92" name="Freeform 336"/>
            <p:cNvSpPr>
              <a:spLocks/>
            </p:cNvSpPr>
            <p:nvPr/>
          </p:nvSpPr>
          <p:spPr bwMode="auto">
            <a:xfrm>
              <a:off x="6630988" y="1828800"/>
              <a:ext cx="169862"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FF6000"/>
            </a:solidFill>
            <a:ln w="9525">
              <a:noFill/>
              <a:round/>
              <a:headEnd/>
              <a:tailEnd/>
            </a:ln>
          </p:spPr>
          <p:txBody>
            <a:bodyPr/>
            <a:lstStyle/>
            <a:p>
              <a:endParaRPr lang="en-US"/>
            </a:p>
          </p:txBody>
        </p:sp>
        <p:sp>
          <p:nvSpPr>
            <p:cNvPr id="19593" name="Freeform 337"/>
            <p:cNvSpPr>
              <a:spLocks/>
            </p:cNvSpPr>
            <p:nvPr/>
          </p:nvSpPr>
          <p:spPr bwMode="auto">
            <a:xfrm>
              <a:off x="6630988" y="1828800"/>
              <a:ext cx="169862"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94" name="Oval 338"/>
            <p:cNvSpPr>
              <a:spLocks noChangeArrowheads="1"/>
            </p:cNvSpPr>
            <p:nvPr/>
          </p:nvSpPr>
          <p:spPr bwMode="auto">
            <a:xfrm>
              <a:off x="6602413" y="1866900"/>
              <a:ext cx="85725" cy="84138"/>
            </a:xfrm>
            <a:prstGeom prst="ellipse">
              <a:avLst/>
            </a:prstGeom>
            <a:solidFill>
              <a:srgbClr val="FF0000"/>
            </a:solidFill>
            <a:ln w="9525">
              <a:noFill/>
              <a:round/>
              <a:headEnd/>
              <a:tailEnd/>
            </a:ln>
          </p:spPr>
          <p:txBody>
            <a:bodyPr/>
            <a:lstStyle/>
            <a:p>
              <a:endParaRPr lang="en-US"/>
            </a:p>
          </p:txBody>
        </p:sp>
        <p:sp>
          <p:nvSpPr>
            <p:cNvPr id="19595" name="Oval 339"/>
            <p:cNvSpPr>
              <a:spLocks noChangeArrowheads="1"/>
            </p:cNvSpPr>
            <p:nvPr/>
          </p:nvSpPr>
          <p:spPr bwMode="auto">
            <a:xfrm>
              <a:off x="6602413" y="1866900"/>
              <a:ext cx="85725" cy="84138"/>
            </a:xfrm>
            <a:prstGeom prst="ellipse">
              <a:avLst/>
            </a:prstGeom>
            <a:noFill/>
            <a:ln w="0">
              <a:solidFill>
                <a:srgbClr val="FF0000"/>
              </a:solidFill>
              <a:round/>
              <a:headEnd/>
              <a:tailEnd/>
            </a:ln>
          </p:spPr>
          <p:txBody>
            <a:bodyPr/>
            <a:lstStyle/>
            <a:p>
              <a:endParaRPr lang="en-US"/>
            </a:p>
          </p:txBody>
        </p:sp>
        <p:sp>
          <p:nvSpPr>
            <p:cNvPr id="19596" name="Freeform 340"/>
            <p:cNvSpPr>
              <a:spLocks/>
            </p:cNvSpPr>
            <p:nvPr/>
          </p:nvSpPr>
          <p:spPr bwMode="auto">
            <a:xfrm>
              <a:off x="6507163" y="182880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FF6000"/>
            </a:solidFill>
            <a:ln w="9525">
              <a:noFill/>
              <a:round/>
              <a:headEnd/>
              <a:tailEnd/>
            </a:ln>
          </p:spPr>
          <p:txBody>
            <a:bodyPr/>
            <a:lstStyle/>
            <a:p>
              <a:endParaRPr lang="en-US"/>
            </a:p>
          </p:txBody>
        </p:sp>
        <p:sp>
          <p:nvSpPr>
            <p:cNvPr id="19597" name="Freeform 341"/>
            <p:cNvSpPr>
              <a:spLocks/>
            </p:cNvSpPr>
            <p:nvPr/>
          </p:nvSpPr>
          <p:spPr bwMode="auto">
            <a:xfrm>
              <a:off x="6507163" y="182880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98" name="Freeform 342"/>
            <p:cNvSpPr>
              <a:spLocks/>
            </p:cNvSpPr>
            <p:nvPr/>
          </p:nvSpPr>
          <p:spPr bwMode="auto">
            <a:xfrm>
              <a:off x="6630988" y="205581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FFAF00"/>
            </a:solidFill>
            <a:ln w="9525">
              <a:noFill/>
              <a:round/>
              <a:headEnd/>
              <a:tailEnd/>
            </a:ln>
          </p:spPr>
          <p:txBody>
            <a:bodyPr/>
            <a:lstStyle/>
            <a:p>
              <a:endParaRPr lang="en-US"/>
            </a:p>
          </p:txBody>
        </p:sp>
        <p:sp>
          <p:nvSpPr>
            <p:cNvPr id="19599" name="Freeform 343"/>
            <p:cNvSpPr>
              <a:spLocks/>
            </p:cNvSpPr>
            <p:nvPr/>
          </p:nvSpPr>
          <p:spPr bwMode="auto">
            <a:xfrm>
              <a:off x="6630988" y="205581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0" name="Freeform 344"/>
            <p:cNvSpPr>
              <a:spLocks/>
            </p:cNvSpPr>
            <p:nvPr/>
          </p:nvSpPr>
          <p:spPr bwMode="auto">
            <a:xfrm>
              <a:off x="6611938" y="280828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80FF80"/>
            </a:solidFill>
            <a:ln w="9525">
              <a:noFill/>
              <a:round/>
              <a:headEnd/>
              <a:tailEnd/>
            </a:ln>
          </p:spPr>
          <p:txBody>
            <a:bodyPr/>
            <a:lstStyle/>
            <a:p>
              <a:endParaRPr lang="en-US"/>
            </a:p>
          </p:txBody>
        </p:sp>
        <p:sp>
          <p:nvSpPr>
            <p:cNvPr id="19601" name="Freeform 345"/>
            <p:cNvSpPr>
              <a:spLocks/>
            </p:cNvSpPr>
            <p:nvPr/>
          </p:nvSpPr>
          <p:spPr bwMode="auto">
            <a:xfrm>
              <a:off x="6611938" y="280828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2" name="Freeform 346"/>
            <p:cNvSpPr>
              <a:spLocks/>
            </p:cNvSpPr>
            <p:nvPr/>
          </p:nvSpPr>
          <p:spPr bwMode="auto">
            <a:xfrm>
              <a:off x="6611938" y="303688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20FFDF"/>
            </a:solidFill>
            <a:ln w="9525">
              <a:noFill/>
              <a:round/>
              <a:headEnd/>
              <a:tailEnd/>
            </a:ln>
          </p:spPr>
          <p:txBody>
            <a:bodyPr/>
            <a:lstStyle/>
            <a:p>
              <a:endParaRPr lang="en-US"/>
            </a:p>
          </p:txBody>
        </p:sp>
        <p:sp>
          <p:nvSpPr>
            <p:cNvPr id="19603" name="Freeform 347"/>
            <p:cNvSpPr>
              <a:spLocks/>
            </p:cNvSpPr>
            <p:nvPr/>
          </p:nvSpPr>
          <p:spPr bwMode="auto">
            <a:xfrm>
              <a:off x="6611938" y="303688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4" name="Freeform 348"/>
            <p:cNvSpPr>
              <a:spLocks/>
            </p:cNvSpPr>
            <p:nvPr/>
          </p:nvSpPr>
          <p:spPr bwMode="auto">
            <a:xfrm>
              <a:off x="6592888" y="3789363"/>
              <a:ext cx="169862" cy="255587"/>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0050FF"/>
            </a:solidFill>
            <a:ln w="9525">
              <a:noFill/>
              <a:round/>
              <a:headEnd/>
              <a:tailEnd/>
            </a:ln>
          </p:spPr>
          <p:txBody>
            <a:bodyPr/>
            <a:lstStyle/>
            <a:p>
              <a:endParaRPr lang="en-US"/>
            </a:p>
          </p:txBody>
        </p:sp>
        <p:sp>
          <p:nvSpPr>
            <p:cNvPr id="19605" name="Freeform 349"/>
            <p:cNvSpPr>
              <a:spLocks/>
            </p:cNvSpPr>
            <p:nvPr/>
          </p:nvSpPr>
          <p:spPr bwMode="auto">
            <a:xfrm>
              <a:off x="6592888" y="3789363"/>
              <a:ext cx="169862"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6" name="Freeform 350"/>
            <p:cNvSpPr>
              <a:spLocks/>
            </p:cNvSpPr>
            <p:nvPr/>
          </p:nvSpPr>
          <p:spPr bwMode="auto">
            <a:xfrm>
              <a:off x="6459538" y="1866900"/>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4000"/>
            </a:solidFill>
            <a:ln w="9525">
              <a:noFill/>
              <a:round/>
              <a:headEnd/>
              <a:tailEnd/>
            </a:ln>
          </p:spPr>
          <p:txBody>
            <a:bodyPr/>
            <a:lstStyle/>
            <a:p>
              <a:endParaRPr lang="en-US"/>
            </a:p>
          </p:txBody>
        </p:sp>
        <p:sp>
          <p:nvSpPr>
            <p:cNvPr id="19607" name="Freeform 351"/>
            <p:cNvSpPr>
              <a:spLocks/>
            </p:cNvSpPr>
            <p:nvPr/>
          </p:nvSpPr>
          <p:spPr bwMode="auto">
            <a:xfrm>
              <a:off x="6459538" y="1866900"/>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08" name="Freeform 352"/>
            <p:cNvSpPr>
              <a:spLocks/>
            </p:cNvSpPr>
            <p:nvPr/>
          </p:nvSpPr>
          <p:spPr bwMode="auto">
            <a:xfrm>
              <a:off x="6583363" y="208438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9F00"/>
            </a:solidFill>
            <a:ln w="9525">
              <a:noFill/>
              <a:round/>
              <a:headEnd/>
              <a:tailEnd/>
            </a:ln>
          </p:spPr>
          <p:txBody>
            <a:bodyPr/>
            <a:lstStyle/>
            <a:p>
              <a:endParaRPr lang="en-US"/>
            </a:p>
          </p:txBody>
        </p:sp>
        <p:sp>
          <p:nvSpPr>
            <p:cNvPr id="19609" name="Freeform 353"/>
            <p:cNvSpPr>
              <a:spLocks/>
            </p:cNvSpPr>
            <p:nvPr/>
          </p:nvSpPr>
          <p:spPr bwMode="auto">
            <a:xfrm>
              <a:off x="6583363" y="208438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0" name="Freeform 354"/>
            <p:cNvSpPr>
              <a:spLocks/>
            </p:cNvSpPr>
            <p:nvPr/>
          </p:nvSpPr>
          <p:spPr bwMode="auto">
            <a:xfrm>
              <a:off x="6583363" y="230346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FF00"/>
            </a:solidFill>
            <a:ln w="9525">
              <a:noFill/>
              <a:round/>
              <a:headEnd/>
              <a:tailEnd/>
            </a:ln>
          </p:spPr>
          <p:txBody>
            <a:bodyPr/>
            <a:lstStyle/>
            <a:p>
              <a:endParaRPr lang="en-US"/>
            </a:p>
          </p:txBody>
        </p:sp>
        <p:sp>
          <p:nvSpPr>
            <p:cNvPr id="19611" name="Freeform 355"/>
            <p:cNvSpPr>
              <a:spLocks/>
            </p:cNvSpPr>
            <p:nvPr/>
          </p:nvSpPr>
          <p:spPr bwMode="auto">
            <a:xfrm>
              <a:off x="6583363" y="230346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2" name="Freeform 356"/>
            <p:cNvSpPr>
              <a:spLocks/>
            </p:cNvSpPr>
            <p:nvPr/>
          </p:nvSpPr>
          <p:spPr bwMode="auto">
            <a:xfrm>
              <a:off x="6564313" y="306546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613" name="Freeform 357"/>
            <p:cNvSpPr>
              <a:spLocks/>
            </p:cNvSpPr>
            <p:nvPr/>
          </p:nvSpPr>
          <p:spPr bwMode="auto">
            <a:xfrm>
              <a:off x="6564313" y="306546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4" name="Freeform 358"/>
            <p:cNvSpPr>
              <a:spLocks/>
            </p:cNvSpPr>
            <p:nvPr/>
          </p:nvSpPr>
          <p:spPr bwMode="auto">
            <a:xfrm>
              <a:off x="6564313" y="328453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DFFF"/>
            </a:solidFill>
            <a:ln w="9525">
              <a:noFill/>
              <a:round/>
              <a:headEnd/>
              <a:tailEnd/>
            </a:ln>
          </p:spPr>
          <p:txBody>
            <a:bodyPr/>
            <a:lstStyle/>
            <a:p>
              <a:endParaRPr lang="en-US"/>
            </a:p>
          </p:txBody>
        </p:sp>
        <p:sp>
          <p:nvSpPr>
            <p:cNvPr id="19615" name="Freeform 359"/>
            <p:cNvSpPr>
              <a:spLocks/>
            </p:cNvSpPr>
            <p:nvPr/>
          </p:nvSpPr>
          <p:spPr bwMode="auto">
            <a:xfrm>
              <a:off x="6564313" y="328453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6" name="Oval 360"/>
            <p:cNvSpPr>
              <a:spLocks noChangeArrowheads="1"/>
            </p:cNvSpPr>
            <p:nvPr/>
          </p:nvSpPr>
          <p:spPr bwMode="auto">
            <a:xfrm>
              <a:off x="6669088" y="3475038"/>
              <a:ext cx="84137" cy="85725"/>
            </a:xfrm>
            <a:prstGeom prst="ellipse">
              <a:avLst/>
            </a:prstGeom>
            <a:solidFill>
              <a:srgbClr val="FF0000"/>
            </a:solidFill>
            <a:ln w="9525">
              <a:noFill/>
              <a:round/>
              <a:headEnd/>
              <a:tailEnd/>
            </a:ln>
          </p:spPr>
          <p:txBody>
            <a:bodyPr/>
            <a:lstStyle/>
            <a:p>
              <a:endParaRPr lang="en-US"/>
            </a:p>
          </p:txBody>
        </p:sp>
        <p:sp>
          <p:nvSpPr>
            <p:cNvPr id="19617" name="Oval 361"/>
            <p:cNvSpPr>
              <a:spLocks noChangeArrowheads="1"/>
            </p:cNvSpPr>
            <p:nvPr/>
          </p:nvSpPr>
          <p:spPr bwMode="auto">
            <a:xfrm>
              <a:off x="6669088" y="3475038"/>
              <a:ext cx="84137" cy="85725"/>
            </a:xfrm>
            <a:prstGeom prst="ellipse">
              <a:avLst/>
            </a:prstGeom>
            <a:noFill/>
            <a:ln w="0">
              <a:solidFill>
                <a:srgbClr val="FF0000"/>
              </a:solidFill>
              <a:round/>
              <a:headEnd/>
              <a:tailEnd/>
            </a:ln>
          </p:spPr>
          <p:txBody>
            <a:bodyPr/>
            <a:lstStyle/>
            <a:p>
              <a:endParaRPr lang="en-US"/>
            </a:p>
          </p:txBody>
        </p:sp>
        <p:sp>
          <p:nvSpPr>
            <p:cNvPr id="19618" name="Freeform 362"/>
            <p:cNvSpPr>
              <a:spLocks/>
            </p:cNvSpPr>
            <p:nvPr/>
          </p:nvSpPr>
          <p:spPr bwMode="auto">
            <a:xfrm>
              <a:off x="6535738" y="2332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DF00"/>
            </a:solidFill>
            <a:ln w="9525">
              <a:noFill/>
              <a:round/>
              <a:headEnd/>
              <a:tailEnd/>
            </a:ln>
          </p:spPr>
          <p:txBody>
            <a:bodyPr/>
            <a:lstStyle/>
            <a:p>
              <a:endParaRPr lang="en-US"/>
            </a:p>
          </p:txBody>
        </p:sp>
        <p:sp>
          <p:nvSpPr>
            <p:cNvPr id="19619" name="Freeform 363"/>
            <p:cNvSpPr>
              <a:spLocks/>
            </p:cNvSpPr>
            <p:nvPr/>
          </p:nvSpPr>
          <p:spPr bwMode="auto">
            <a:xfrm>
              <a:off x="6535738" y="2332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0" name="Oval 364"/>
            <p:cNvSpPr>
              <a:spLocks noChangeArrowheads="1"/>
            </p:cNvSpPr>
            <p:nvPr/>
          </p:nvSpPr>
          <p:spPr bwMode="auto">
            <a:xfrm>
              <a:off x="6621463" y="2674938"/>
              <a:ext cx="85725" cy="85725"/>
            </a:xfrm>
            <a:prstGeom prst="ellipse">
              <a:avLst/>
            </a:prstGeom>
            <a:solidFill>
              <a:srgbClr val="FF0000"/>
            </a:solidFill>
            <a:ln w="9525">
              <a:noFill/>
              <a:round/>
              <a:headEnd/>
              <a:tailEnd/>
            </a:ln>
          </p:spPr>
          <p:txBody>
            <a:bodyPr/>
            <a:lstStyle/>
            <a:p>
              <a:endParaRPr lang="en-US"/>
            </a:p>
          </p:txBody>
        </p:sp>
        <p:sp>
          <p:nvSpPr>
            <p:cNvPr id="19621" name="Freeform 365"/>
            <p:cNvSpPr>
              <a:spLocks/>
            </p:cNvSpPr>
            <p:nvPr/>
          </p:nvSpPr>
          <p:spPr bwMode="auto">
            <a:xfrm>
              <a:off x="6535738" y="2560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BFFF40"/>
            </a:solidFill>
            <a:ln w="9525">
              <a:noFill/>
              <a:round/>
              <a:headEnd/>
              <a:tailEnd/>
            </a:ln>
          </p:spPr>
          <p:txBody>
            <a:bodyPr/>
            <a:lstStyle/>
            <a:p>
              <a:endParaRPr lang="en-US"/>
            </a:p>
          </p:txBody>
        </p:sp>
        <p:sp>
          <p:nvSpPr>
            <p:cNvPr id="19622" name="Freeform 366"/>
            <p:cNvSpPr>
              <a:spLocks/>
            </p:cNvSpPr>
            <p:nvPr/>
          </p:nvSpPr>
          <p:spPr bwMode="auto">
            <a:xfrm>
              <a:off x="6535738" y="2560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3" name="Oval 367"/>
            <p:cNvSpPr>
              <a:spLocks noChangeArrowheads="1"/>
            </p:cNvSpPr>
            <p:nvPr/>
          </p:nvSpPr>
          <p:spPr bwMode="auto">
            <a:xfrm>
              <a:off x="6669088" y="1857375"/>
              <a:ext cx="84137" cy="84138"/>
            </a:xfrm>
            <a:prstGeom prst="ellipse">
              <a:avLst/>
            </a:prstGeom>
            <a:solidFill>
              <a:srgbClr val="FF0000"/>
            </a:solidFill>
            <a:ln w="9525">
              <a:noFill/>
              <a:round/>
              <a:headEnd/>
              <a:tailEnd/>
            </a:ln>
          </p:spPr>
          <p:txBody>
            <a:bodyPr/>
            <a:lstStyle/>
            <a:p>
              <a:endParaRPr lang="en-US"/>
            </a:p>
          </p:txBody>
        </p:sp>
        <p:sp>
          <p:nvSpPr>
            <p:cNvPr id="19624" name="Oval 368"/>
            <p:cNvSpPr>
              <a:spLocks noChangeArrowheads="1"/>
            </p:cNvSpPr>
            <p:nvPr/>
          </p:nvSpPr>
          <p:spPr bwMode="auto">
            <a:xfrm>
              <a:off x="6669088" y="1857375"/>
              <a:ext cx="84137" cy="84138"/>
            </a:xfrm>
            <a:prstGeom prst="ellipse">
              <a:avLst/>
            </a:prstGeom>
            <a:noFill/>
            <a:ln w="0">
              <a:solidFill>
                <a:srgbClr val="FF0000"/>
              </a:solidFill>
              <a:round/>
              <a:headEnd/>
              <a:tailEnd/>
            </a:ln>
          </p:spPr>
          <p:txBody>
            <a:bodyPr/>
            <a:lstStyle/>
            <a:p>
              <a:endParaRPr lang="en-US"/>
            </a:p>
          </p:txBody>
        </p:sp>
        <p:sp>
          <p:nvSpPr>
            <p:cNvPr id="19625" name="Freeform 369"/>
            <p:cNvSpPr>
              <a:spLocks/>
            </p:cNvSpPr>
            <p:nvPr/>
          </p:nvSpPr>
          <p:spPr bwMode="auto">
            <a:xfrm>
              <a:off x="6516688" y="3541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9FFF"/>
            </a:solidFill>
            <a:ln w="9525">
              <a:noFill/>
              <a:round/>
              <a:headEnd/>
              <a:tailEnd/>
            </a:ln>
          </p:spPr>
          <p:txBody>
            <a:bodyPr/>
            <a:lstStyle/>
            <a:p>
              <a:endParaRPr lang="en-US"/>
            </a:p>
          </p:txBody>
        </p:sp>
        <p:sp>
          <p:nvSpPr>
            <p:cNvPr id="19626" name="Freeform 370"/>
            <p:cNvSpPr>
              <a:spLocks/>
            </p:cNvSpPr>
            <p:nvPr/>
          </p:nvSpPr>
          <p:spPr bwMode="auto">
            <a:xfrm>
              <a:off x="6516688" y="3541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7" name="Freeform 371"/>
            <p:cNvSpPr>
              <a:spLocks/>
            </p:cNvSpPr>
            <p:nvPr/>
          </p:nvSpPr>
          <p:spPr bwMode="auto">
            <a:xfrm>
              <a:off x="6516688" y="33131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EFFF"/>
            </a:solidFill>
            <a:ln w="9525">
              <a:noFill/>
              <a:round/>
              <a:headEnd/>
              <a:tailEnd/>
            </a:ln>
          </p:spPr>
          <p:txBody>
            <a:bodyPr/>
            <a:lstStyle/>
            <a:p>
              <a:endParaRPr lang="en-US"/>
            </a:p>
          </p:txBody>
        </p:sp>
        <p:sp>
          <p:nvSpPr>
            <p:cNvPr id="19628" name="Freeform 372"/>
            <p:cNvSpPr>
              <a:spLocks/>
            </p:cNvSpPr>
            <p:nvPr/>
          </p:nvSpPr>
          <p:spPr bwMode="auto">
            <a:xfrm>
              <a:off x="6516688" y="33131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9" name="Freeform 373"/>
            <p:cNvSpPr>
              <a:spLocks/>
            </p:cNvSpPr>
            <p:nvPr/>
          </p:nvSpPr>
          <p:spPr bwMode="auto">
            <a:xfrm>
              <a:off x="6488113" y="25892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CFFF30"/>
            </a:solidFill>
            <a:ln w="9525">
              <a:noFill/>
              <a:round/>
              <a:headEnd/>
              <a:tailEnd/>
            </a:ln>
          </p:spPr>
          <p:txBody>
            <a:bodyPr/>
            <a:lstStyle/>
            <a:p>
              <a:endParaRPr lang="en-US"/>
            </a:p>
          </p:txBody>
        </p:sp>
        <p:sp>
          <p:nvSpPr>
            <p:cNvPr id="19630" name="Freeform 374"/>
            <p:cNvSpPr>
              <a:spLocks/>
            </p:cNvSpPr>
            <p:nvPr/>
          </p:nvSpPr>
          <p:spPr bwMode="auto">
            <a:xfrm>
              <a:off x="6488113" y="25892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1" name="Freeform 375"/>
            <p:cNvSpPr>
              <a:spLocks/>
            </p:cNvSpPr>
            <p:nvPr/>
          </p:nvSpPr>
          <p:spPr bwMode="auto">
            <a:xfrm>
              <a:off x="6364288" y="25892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CFFF30"/>
            </a:solidFill>
            <a:ln w="9525">
              <a:noFill/>
              <a:round/>
              <a:headEnd/>
              <a:tailEnd/>
            </a:ln>
          </p:spPr>
          <p:txBody>
            <a:bodyPr/>
            <a:lstStyle/>
            <a:p>
              <a:endParaRPr lang="en-US"/>
            </a:p>
          </p:txBody>
        </p:sp>
        <p:sp>
          <p:nvSpPr>
            <p:cNvPr id="19632" name="Freeform 376"/>
            <p:cNvSpPr>
              <a:spLocks/>
            </p:cNvSpPr>
            <p:nvPr/>
          </p:nvSpPr>
          <p:spPr bwMode="auto">
            <a:xfrm>
              <a:off x="6364288" y="25892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33" name="Freeform 377"/>
            <p:cNvSpPr>
              <a:spLocks/>
            </p:cNvSpPr>
            <p:nvPr/>
          </p:nvSpPr>
          <p:spPr bwMode="auto">
            <a:xfrm>
              <a:off x="6488113" y="2808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0FF80"/>
            </a:solidFill>
            <a:ln w="9525">
              <a:noFill/>
              <a:round/>
              <a:headEnd/>
              <a:tailEnd/>
            </a:ln>
          </p:spPr>
          <p:txBody>
            <a:bodyPr/>
            <a:lstStyle/>
            <a:p>
              <a:endParaRPr lang="en-US"/>
            </a:p>
          </p:txBody>
        </p:sp>
        <p:sp>
          <p:nvSpPr>
            <p:cNvPr id="19634" name="Freeform 378"/>
            <p:cNvSpPr>
              <a:spLocks/>
            </p:cNvSpPr>
            <p:nvPr/>
          </p:nvSpPr>
          <p:spPr bwMode="auto">
            <a:xfrm>
              <a:off x="6488113" y="2808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5" name="Freeform 379"/>
            <p:cNvSpPr>
              <a:spLocks/>
            </p:cNvSpPr>
            <p:nvPr/>
          </p:nvSpPr>
          <p:spPr bwMode="auto">
            <a:xfrm>
              <a:off x="6469063" y="3570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AFFF"/>
            </a:solidFill>
            <a:ln w="9525">
              <a:noFill/>
              <a:round/>
              <a:headEnd/>
              <a:tailEnd/>
            </a:ln>
          </p:spPr>
          <p:txBody>
            <a:bodyPr/>
            <a:lstStyle/>
            <a:p>
              <a:endParaRPr lang="en-US"/>
            </a:p>
          </p:txBody>
        </p:sp>
        <p:sp>
          <p:nvSpPr>
            <p:cNvPr id="19636" name="Freeform 380"/>
            <p:cNvSpPr>
              <a:spLocks/>
            </p:cNvSpPr>
            <p:nvPr/>
          </p:nvSpPr>
          <p:spPr bwMode="auto">
            <a:xfrm>
              <a:off x="6469063" y="3570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7" name="Freeform 381"/>
            <p:cNvSpPr>
              <a:spLocks/>
            </p:cNvSpPr>
            <p:nvPr/>
          </p:nvSpPr>
          <p:spPr bwMode="auto">
            <a:xfrm>
              <a:off x="6469063" y="3789363"/>
              <a:ext cx="171450" cy="255587"/>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0050FF"/>
            </a:solidFill>
            <a:ln w="9525">
              <a:noFill/>
              <a:round/>
              <a:headEnd/>
              <a:tailEnd/>
            </a:ln>
          </p:spPr>
          <p:txBody>
            <a:bodyPr/>
            <a:lstStyle/>
            <a:p>
              <a:endParaRPr lang="en-US"/>
            </a:p>
          </p:txBody>
        </p:sp>
        <p:sp>
          <p:nvSpPr>
            <p:cNvPr id="19638" name="Freeform 382"/>
            <p:cNvSpPr>
              <a:spLocks/>
            </p:cNvSpPr>
            <p:nvPr/>
          </p:nvSpPr>
          <p:spPr bwMode="auto">
            <a:xfrm>
              <a:off x="6469063" y="3789363"/>
              <a:ext cx="171450"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9" name="Freeform 383"/>
            <p:cNvSpPr>
              <a:spLocks/>
            </p:cNvSpPr>
            <p:nvPr/>
          </p:nvSpPr>
          <p:spPr bwMode="auto">
            <a:xfrm>
              <a:off x="6459538" y="2084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9F00"/>
            </a:solidFill>
            <a:ln w="9525">
              <a:noFill/>
              <a:round/>
              <a:headEnd/>
              <a:tailEnd/>
            </a:ln>
          </p:spPr>
          <p:txBody>
            <a:bodyPr/>
            <a:lstStyle/>
            <a:p>
              <a:endParaRPr lang="en-US"/>
            </a:p>
          </p:txBody>
        </p:sp>
        <p:sp>
          <p:nvSpPr>
            <p:cNvPr id="19640" name="Freeform 384"/>
            <p:cNvSpPr>
              <a:spLocks/>
            </p:cNvSpPr>
            <p:nvPr/>
          </p:nvSpPr>
          <p:spPr bwMode="auto">
            <a:xfrm>
              <a:off x="6459538" y="2084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1" name="Freeform 385"/>
            <p:cNvSpPr>
              <a:spLocks/>
            </p:cNvSpPr>
            <p:nvPr/>
          </p:nvSpPr>
          <p:spPr bwMode="auto">
            <a:xfrm>
              <a:off x="6440488" y="306546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642" name="Freeform 386"/>
            <p:cNvSpPr>
              <a:spLocks/>
            </p:cNvSpPr>
            <p:nvPr/>
          </p:nvSpPr>
          <p:spPr bwMode="auto">
            <a:xfrm>
              <a:off x="6440488" y="306546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3" name="Freeform 387"/>
            <p:cNvSpPr>
              <a:spLocks/>
            </p:cNvSpPr>
            <p:nvPr/>
          </p:nvSpPr>
          <p:spPr bwMode="auto">
            <a:xfrm>
              <a:off x="6316663" y="2617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EFFF10"/>
            </a:solidFill>
            <a:ln w="9525">
              <a:noFill/>
              <a:round/>
              <a:headEnd/>
              <a:tailEnd/>
            </a:ln>
          </p:spPr>
          <p:txBody>
            <a:bodyPr/>
            <a:lstStyle/>
            <a:p>
              <a:endParaRPr lang="en-US"/>
            </a:p>
          </p:txBody>
        </p:sp>
        <p:sp>
          <p:nvSpPr>
            <p:cNvPr id="19644" name="Freeform 388"/>
            <p:cNvSpPr>
              <a:spLocks/>
            </p:cNvSpPr>
            <p:nvPr/>
          </p:nvSpPr>
          <p:spPr bwMode="auto">
            <a:xfrm>
              <a:off x="6316663" y="2617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45" name="Freeform 389"/>
            <p:cNvSpPr>
              <a:spLocks/>
            </p:cNvSpPr>
            <p:nvPr/>
          </p:nvSpPr>
          <p:spPr bwMode="auto">
            <a:xfrm>
              <a:off x="6440488" y="28463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8FFF70"/>
            </a:solidFill>
            <a:ln w="9525">
              <a:noFill/>
              <a:round/>
              <a:headEnd/>
              <a:tailEnd/>
            </a:ln>
          </p:spPr>
          <p:txBody>
            <a:bodyPr/>
            <a:lstStyle/>
            <a:p>
              <a:endParaRPr lang="en-US"/>
            </a:p>
          </p:txBody>
        </p:sp>
        <p:sp>
          <p:nvSpPr>
            <p:cNvPr id="19646" name="Freeform 390"/>
            <p:cNvSpPr>
              <a:spLocks/>
            </p:cNvSpPr>
            <p:nvPr/>
          </p:nvSpPr>
          <p:spPr bwMode="auto">
            <a:xfrm>
              <a:off x="6440488" y="28463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47" name="Oval 391"/>
            <p:cNvSpPr>
              <a:spLocks noChangeArrowheads="1"/>
            </p:cNvSpPr>
            <p:nvPr/>
          </p:nvSpPr>
          <p:spPr bwMode="auto">
            <a:xfrm>
              <a:off x="6554788" y="3598863"/>
              <a:ext cx="85725" cy="85725"/>
            </a:xfrm>
            <a:prstGeom prst="ellipse">
              <a:avLst/>
            </a:prstGeom>
            <a:solidFill>
              <a:srgbClr val="FF0000"/>
            </a:solidFill>
            <a:ln w="9525">
              <a:noFill/>
              <a:round/>
              <a:headEnd/>
              <a:tailEnd/>
            </a:ln>
          </p:spPr>
          <p:txBody>
            <a:bodyPr/>
            <a:lstStyle/>
            <a:p>
              <a:endParaRPr lang="en-US"/>
            </a:p>
          </p:txBody>
        </p:sp>
        <p:sp>
          <p:nvSpPr>
            <p:cNvPr id="19648" name="Oval 392"/>
            <p:cNvSpPr>
              <a:spLocks noChangeArrowheads="1"/>
            </p:cNvSpPr>
            <p:nvPr/>
          </p:nvSpPr>
          <p:spPr bwMode="auto">
            <a:xfrm>
              <a:off x="6554788" y="3598863"/>
              <a:ext cx="85725" cy="85725"/>
            </a:xfrm>
            <a:prstGeom prst="ellipse">
              <a:avLst/>
            </a:prstGeom>
            <a:noFill/>
            <a:ln w="0">
              <a:solidFill>
                <a:srgbClr val="FF0000"/>
              </a:solidFill>
              <a:round/>
              <a:headEnd/>
              <a:tailEnd/>
            </a:ln>
          </p:spPr>
          <p:txBody>
            <a:bodyPr/>
            <a:lstStyle/>
            <a:p>
              <a:endParaRPr lang="en-US"/>
            </a:p>
          </p:txBody>
        </p:sp>
        <p:sp>
          <p:nvSpPr>
            <p:cNvPr id="19649" name="Oval 393"/>
            <p:cNvSpPr>
              <a:spLocks noChangeArrowheads="1"/>
            </p:cNvSpPr>
            <p:nvPr/>
          </p:nvSpPr>
          <p:spPr bwMode="auto">
            <a:xfrm>
              <a:off x="6545263" y="2389188"/>
              <a:ext cx="85725" cy="85725"/>
            </a:xfrm>
            <a:prstGeom prst="ellipse">
              <a:avLst/>
            </a:prstGeom>
            <a:solidFill>
              <a:srgbClr val="FF0000"/>
            </a:solidFill>
            <a:ln w="9525">
              <a:noFill/>
              <a:round/>
              <a:headEnd/>
              <a:tailEnd/>
            </a:ln>
          </p:spPr>
          <p:txBody>
            <a:bodyPr/>
            <a:lstStyle/>
            <a:p>
              <a:endParaRPr lang="en-US"/>
            </a:p>
          </p:txBody>
        </p:sp>
        <p:sp>
          <p:nvSpPr>
            <p:cNvPr id="19650" name="Freeform 394"/>
            <p:cNvSpPr>
              <a:spLocks/>
            </p:cNvSpPr>
            <p:nvPr/>
          </p:nvSpPr>
          <p:spPr bwMode="auto">
            <a:xfrm>
              <a:off x="6411913" y="2332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DF00"/>
            </a:solidFill>
            <a:ln w="9525">
              <a:noFill/>
              <a:round/>
              <a:headEnd/>
              <a:tailEnd/>
            </a:ln>
          </p:spPr>
          <p:txBody>
            <a:bodyPr/>
            <a:lstStyle/>
            <a:p>
              <a:endParaRPr lang="en-US"/>
            </a:p>
          </p:txBody>
        </p:sp>
        <p:sp>
          <p:nvSpPr>
            <p:cNvPr id="19651" name="Freeform 395"/>
            <p:cNvSpPr>
              <a:spLocks/>
            </p:cNvSpPr>
            <p:nvPr/>
          </p:nvSpPr>
          <p:spPr bwMode="auto">
            <a:xfrm>
              <a:off x="6411913" y="2332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2" name="Freeform 396"/>
            <p:cNvSpPr>
              <a:spLocks/>
            </p:cNvSpPr>
            <p:nvPr/>
          </p:nvSpPr>
          <p:spPr bwMode="auto">
            <a:xfrm>
              <a:off x="6411913" y="2112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8F00"/>
            </a:solidFill>
            <a:ln w="9525">
              <a:noFill/>
              <a:round/>
              <a:headEnd/>
              <a:tailEnd/>
            </a:ln>
          </p:spPr>
          <p:txBody>
            <a:bodyPr/>
            <a:lstStyle/>
            <a:p>
              <a:endParaRPr lang="en-US"/>
            </a:p>
          </p:txBody>
        </p:sp>
        <p:sp>
          <p:nvSpPr>
            <p:cNvPr id="19653" name="Freeform 397"/>
            <p:cNvSpPr>
              <a:spLocks/>
            </p:cNvSpPr>
            <p:nvPr/>
          </p:nvSpPr>
          <p:spPr bwMode="auto">
            <a:xfrm>
              <a:off x="6411913" y="2112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4" name="Freeform 398"/>
            <p:cNvSpPr>
              <a:spLocks/>
            </p:cNvSpPr>
            <p:nvPr/>
          </p:nvSpPr>
          <p:spPr bwMode="auto">
            <a:xfrm>
              <a:off x="6392863" y="3094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50FFAF"/>
            </a:solidFill>
            <a:ln w="9525">
              <a:noFill/>
              <a:round/>
              <a:headEnd/>
              <a:tailEnd/>
            </a:ln>
          </p:spPr>
          <p:txBody>
            <a:bodyPr/>
            <a:lstStyle/>
            <a:p>
              <a:endParaRPr lang="en-US"/>
            </a:p>
          </p:txBody>
        </p:sp>
        <p:sp>
          <p:nvSpPr>
            <p:cNvPr id="19655" name="Freeform 399"/>
            <p:cNvSpPr>
              <a:spLocks/>
            </p:cNvSpPr>
            <p:nvPr/>
          </p:nvSpPr>
          <p:spPr bwMode="auto">
            <a:xfrm>
              <a:off x="6392863" y="3094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6" name="Freeform 400"/>
            <p:cNvSpPr>
              <a:spLocks/>
            </p:cNvSpPr>
            <p:nvPr/>
          </p:nvSpPr>
          <p:spPr bwMode="auto">
            <a:xfrm>
              <a:off x="6392863" y="33131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EFFF"/>
            </a:solidFill>
            <a:ln w="9525">
              <a:noFill/>
              <a:round/>
              <a:headEnd/>
              <a:tailEnd/>
            </a:ln>
          </p:spPr>
          <p:txBody>
            <a:bodyPr/>
            <a:lstStyle/>
            <a:p>
              <a:endParaRPr lang="en-US"/>
            </a:p>
          </p:txBody>
        </p:sp>
        <p:sp>
          <p:nvSpPr>
            <p:cNvPr id="19657" name="Freeform 401"/>
            <p:cNvSpPr>
              <a:spLocks/>
            </p:cNvSpPr>
            <p:nvPr/>
          </p:nvSpPr>
          <p:spPr bwMode="auto">
            <a:xfrm>
              <a:off x="6392863" y="33131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8" name="Oval 402"/>
            <p:cNvSpPr>
              <a:spLocks noChangeArrowheads="1"/>
            </p:cNvSpPr>
            <p:nvPr/>
          </p:nvSpPr>
          <p:spPr bwMode="auto">
            <a:xfrm>
              <a:off x="6516688" y="1885950"/>
              <a:ext cx="85725" cy="84138"/>
            </a:xfrm>
            <a:prstGeom prst="ellipse">
              <a:avLst/>
            </a:prstGeom>
            <a:solidFill>
              <a:srgbClr val="FF0000"/>
            </a:solidFill>
            <a:ln w="9525">
              <a:noFill/>
              <a:round/>
              <a:headEnd/>
              <a:tailEnd/>
            </a:ln>
          </p:spPr>
          <p:txBody>
            <a:bodyPr/>
            <a:lstStyle/>
            <a:p>
              <a:endParaRPr lang="en-US"/>
            </a:p>
          </p:txBody>
        </p:sp>
        <p:sp>
          <p:nvSpPr>
            <p:cNvPr id="19659" name="Oval 403"/>
            <p:cNvSpPr>
              <a:spLocks noChangeArrowheads="1"/>
            </p:cNvSpPr>
            <p:nvPr/>
          </p:nvSpPr>
          <p:spPr bwMode="auto">
            <a:xfrm>
              <a:off x="6516688" y="1885950"/>
              <a:ext cx="85725" cy="84138"/>
            </a:xfrm>
            <a:prstGeom prst="ellipse">
              <a:avLst/>
            </a:prstGeom>
            <a:noFill/>
            <a:ln w="0">
              <a:solidFill>
                <a:srgbClr val="FF0000"/>
              </a:solidFill>
              <a:round/>
              <a:headEnd/>
              <a:tailEnd/>
            </a:ln>
          </p:spPr>
          <p:txBody>
            <a:bodyPr/>
            <a:lstStyle/>
            <a:p>
              <a:endParaRPr lang="en-US"/>
            </a:p>
          </p:txBody>
        </p:sp>
        <p:sp>
          <p:nvSpPr>
            <p:cNvPr id="19660" name="Freeform 404"/>
            <p:cNvSpPr>
              <a:spLocks/>
            </p:cNvSpPr>
            <p:nvPr/>
          </p:nvSpPr>
          <p:spPr bwMode="auto">
            <a:xfrm>
              <a:off x="6364288" y="2370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CF00"/>
            </a:solidFill>
            <a:ln w="9525">
              <a:noFill/>
              <a:round/>
              <a:headEnd/>
              <a:tailEnd/>
            </a:ln>
          </p:spPr>
          <p:txBody>
            <a:bodyPr/>
            <a:lstStyle/>
            <a:p>
              <a:endParaRPr lang="en-US"/>
            </a:p>
          </p:txBody>
        </p:sp>
        <p:sp>
          <p:nvSpPr>
            <p:cNvPr id="19661" name="Freeform 405"/>
            <p:cNvSpPr>
              <a:spLocks/>
            </p:cNvSpPr>
            <p:nvPr/>
          </p:nvSpPr>
          <p:spPr bwMode="auto">
            <a:xfrm>
              <a:off x="6364288" y="2370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2" name="Freeform 406"/>
            <p:cNvSpPr>
              <a:spLocks/>
            </p:cNvSpPr>
            <p:nvPr/>
          </p:nvSpPr>
          <p:spPr bwMode="auto">
            <a:xfrm>
              <a:off x="6345238" y="3351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10FFEF"/>
            </a:solidFill>
            <a:ln w="9525">
              <a:noFill/>
              <a:round/>
              <a:headEnd/>
              <a:tailEnd/>
            </a:ln>
          </p:spPr>
          <p:txBody>
            <a:bodyPr/>
            <a:lstStyle/>
            <a:p>
              <a:endParaRPr lang="en-US"/>
            </a:p>
          </p:txBody>
        </p:sp>
        <p:sp>
          <p:nvSpPr>
            <p:cNvPr id="19663" name="Freeform 407"/>
            <p:cNvSpPr>
              <a:spLocks/>
            </p:cNvSpPr>
            <p:nvPr/>
          </p:nvSpPr>
          <p:spPr bwMode="auto">
            <a:xfrm>
              <a:off x="6345238" y="3351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4" name="Freeform 408"/>
            <p:cNvSpPr>
              <a:spLocks/>
            </p:cNvSpPr>
            <p:nvPr/>
          </p:nvSpPr>
          <p:spPr bwMode="auto">
            <a:xfrm>
              <a:off x="6345238" y="3570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AFFF"/>
            </a:solidFill>
            <a:ln w="9525">
              <a:noFill/>
              <a:round/>
              <a:headEnd/>
              <a:tailEnd/>
            </a:ln>
          </p:spPr>
          <p:txBody>
            <a:bodyPr/>
            <a:lstStyle/>
            <a:p>
              <a:endParaRPr lang="en-US"/>
            </a:p>
          </p:txBody>
        </p:sp>
        <p:sp>
          <p:nvSpPr>
            <p:cNvPr id="19665" name="Freeform 409"/>
            <p:cNvSpPr>
              <a:spLocks/>
            </p:cNvSpPr>
            <p:nvPr/>
          </p:nvSpPr>
          <p:spPr bwMode="auto">
            <a:xfrm>
              <a:off x="6345238" y="3570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66" name="Freeform 410"/>
            <p:cNvSpPr>
              <a:spLocks/>
            </p:cNvSpPr>
            <p:nvPr/>
          </p:nvSpPr>
          <p:spPr bwMode="auto">
            <a:xfrm>
              <a:off x="6335713" y="186690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4000"/>
            </a:solidFill>
            <a:ln w="9525">
              <a:noFill/>
              <a:round/>
              <a:headEnd/>
              <a:tailEnd/>
            </a:ln>
          </p:spPr>
          <p:txBody>
            <a:bodyPr/>
            <a:lstStyle/>
            <a:p>
              <a:endParaRPr lang="en-US"/>
            </a:p>
          </p:txBody>
        </p:sp>
        <p:sp>
          <p:nvSpPr>
            <p:cNvPr id="19667" name="Freeform 411"/>
            <p:cNvSpPr>
              <a:spLocks/>
            </p:cNvSpPr>
            <p:nvPr/>
          </p:nvSpPr>
          <p:spPr bwMode="auto">
            <a:xfrm>
              <a:off x="6335713" y="186690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68" name="Freeform 412"/>
            <p:cNvSpPr>
              <a:spLocks/>
            </p:cNvSpPr>
            <p:nvPr/>
          </p:nvSpPr>
          <p:spPr bwMode="auto">
            <a:xfrm>
              <a:off x="6316663" y="2846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8FFF70"/>
            </a:solidFill>
            <a:ln w="9525">
              <a:noFill/>
              <a:round/>
              <a:headEnd/>
              <a:tailEnd/>
            </a:ln>
          </p:spPr>
          <p:txBody>
            <a:bodyPr/>
            <a:lstStyle/>
            <a:p>
              <a:endParaRPr lang="en-US"/>
            </a:p>
          </p:txBody>
        </p:sp>
        <p:sp>
          <p:nvSpPr>
            <p:cNvPr id="19669" name="Freeform 413"/>
            <p:cNvSpPr>
              <a:spLocks/>
            </p:cNvSpPr>
            <p:nvPr/>
          </p:nvSpPr>
          <p:spPr bwMode="auto">
            <a:xfrm>
              <a:off x="6316663" y="2846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70" name="Oval 414"/>
            <p:cNvSpPr>
              <a:spLocks noChangeArrowheads="1"/>
            </p:cNvSpPr>
            <p:nvPr/>
          </p:nvSpPr>
          <p:spPr bwMode="auto">
            <a:xfrm>
              <a:off x="6440488" y="1552575"/>
              <a:ext cx="85725" cy="85725"/>
            </a:xfrm>
            <a:prstGeom prst="ellipse">
              <a:avLst/>
            </a:prstGeom>
            <a:solidFill>
              <a:srgbClr val="FF0000"/>
            </a:solidFill>
            <a:ln w="9525">
              <a:noFill/>
              <a:round/>
              <a:headEnd/>
              <a:tailEnd/>
            </a:ln>
          </p:spPr>
          <p:txBody>
            <a:bodyPr/>
            <a:lstStyle/>
            <a:p>
              <a:endParaRPr lang="en-US"/>
            </a:p>
          </p:txBody>
        </p:sp>
        <p:sp>
          <p:nvSpPr>
            <p:cNvPr id="19671" name="Oval 415"/>
            <p:cNvSpPr>
              <a:spLocks noChangeArrowheads="1"/>
            </p:cNvSpPr>
            <p:nvPr/>
          </p:nvSpPr>
          <p:spPr bwMode="auto">
            <a:xfrm>
              <a:off x="6440488" y="1552575"/>
              <a:ext cx="85725" cy="85725"/>
            </a:xfrm>
            <a:prstGeom prst="ellipse">
              <a:avLst/>
            </a:prstGeom>
            <a:noFill/>
            <a:ln w="0">
              <a:solidFill>
                <a:srgbClr val="FF0000"/>
              </a:solidFill>
              <a:round/>
              <a:headEnd/>
              <a:tailEnd/>
            </a:ln>
          </p:spPr>
          <p:txBody>
            <a:bodyPr/>
            <a:lstStyle/>
            <a:p>
              <a:endParaRPr lang="en-US"/>
            </a:p>
          </p:txBody>
        </p:sp>
        <p:sp>
          <p:nvSpPr>
            <p:cNvPr id="19672" name="Freeform 416"/>
            <p:cNvSpPr>
              <a:spLocks/>
            </p:cNvSpPr>
            <p:nvPr/>
          </p:nvSpPr>
          <p:spPr bwMode="auto">
            <a:xfrm>
              <a:off x="6288088" y="2112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8F00"/>
            </a:solidFill>
            <a:ln w="9525">
              <a:noFill/>
              <a:round/>
              <a:headEnd/>
              <a:tailEnd/>
            </a:ln>
          </p:spPr>
          <p:txBody>
            <a:bodyPr/>
            <a:lstStyle/>
            <a:p>
              <a:endParaRPr lang="en-US"/>
            </a:p>
          </p:txBody>
        </p:sp>
        <p:sp>
          <p:nvSpPr>
            <p:cNvPr id="19673" name="Freeform 417"/>
            <p:cNvSpPr>
              <a:spLocks/>
            </p:cNvSpPr>
            <p:nvPr/>
          </p:nvSpPr>
          <p:spPr bwMode="auto">
            <a:xfrm>
              <a:off x="6288088" y="2112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74" name="Freeform 418"/>
            <p:cNvSpPr>
              <a:spLocks/>
            </p:cNvSpPr>
            <p:nvPr/>
          </p:nvSpPr>
          <p:spPr bwMode="auto">
            <a:xfrm>
              <a:off x="6288088" y="1895475"/>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3000"/>
            </a:solidFill>
            <a:ln w="9525">
              <a:noFill/>
              <a:round/>
              <a:headEnd/>
              <a:tailEnd/>
            </a:ln>
          </p:spPr>
          <p:txBody>
            <a:bodyPr/>
            <a:lstStyle/>
            <a:p>
              <a:endParaRPr lang="en-US"/>
            </a:p>
          </p:txBody>
        </p:sp>
        <p:sp>
          <p:nvSpPr>
            <p:cNvPr id="19675" name="Freeform 419"/>
            <p:cNvSpPr>
              <a:spLocks/>
            </p:cNvSpPr>
            <p:nvPr/>
          </p:nvSpPr>
          <p:spPr bwMode="auto">
            <a:xfrm>
              <a:off x="6288088" y="1895475"/>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76" name="Oval 420"/>
            <p:cNvSpPr>
              <a:spLocks noChangeArrowheads="1"/>
            </p:cNvSpPr>
            <p:nvPr/>
          </p:nvSpPr>
          <p:spPr bwMode="auto">
            <a:xfrm>
              <a:off x="6411913" y="3360738"/>
              <a:ext cx="85725" cy="85725"/>
            </a:xfrm>
            <a:prstGeom prst="ellipse">
              <a:avLst/>
            </a:prstGeom>
            <a:solidFill>
              <a:srgbClr val="FF0000"/>
            </a:solidFill>
            <a:ln w="9525">
              <a:noFill/>
              <a:round/>
              <a:headEnd/>
              <a:tailEnd/>
            </a:ln>
          </p:spPr>
          <p:txBody>
            <a:bodyPr/>
            <a:lstStyle/>
            <a:p>
              <a:endParaRPr lang="en-US"/>
            </a:p>
          </p:txBody>
        </p:sp>
        <p:sp>
          <p:nvSpPr>
            <p:cNvPr id="19677" name="Oval 421"/>
            <p:cNvSpPr>
              <a:spLocks noChangeArrowheads="1"/>
            </p:cNvSpPr>
            <p:nvPr/>
          </p:nvSpPr>
          <p:spPr bwMode="auto">
            <a:xfrm>
              <a:off x="6411913" y="3360738"/>
              <a:ext cx="85725" cy="85725"/>
            </a:xfrm>
            <a:prstGeom prst="ellipse">
              <a:avLst/>
            </a:prstGeom>
            <a:noFill/>
            <a:ln w="0">
              <a:solidFill>
                <a:srgbClr val="FF0000"/>
              </a:solidFill>
              <a:round/>
              <a:headEnd/>
              <a:tailEnd/>
            </a:ln>
          </p:spPr>
          <p:txBody>
            <a:bodyPr/>
            <a:lstStyle/>
            <a:p>
              <a:endParaRPr lang="en-US"/>
            </a:p>
          </p:txBody>
        </p:sp>
        <p:sp>
          <p:nvSpPr>
            <p:cNvPr id="19678" name="Freeform 422"/>
            <p:cNvSpPr>
              <a:spLocks/>
            </p:cNvSpPr>
            <p:nvPr/>
          </p:nvSpPr>
          <p:spPr bwMode="auto">
            <a:xfrm>
              <a:off x="6269038" y="3094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50FFAF"/>
            </a:solidFill>
            <a:ln w="9525">
              <a:noFill/>
              <a:round/>
              <a:headEnd/>
              <a:tailEnd/>
            </a:ln>
          </p:spPr>
          <p:txBody>
            <a:bodyPr/>
            <a:lstStyle/>
            <a:p>
              <a:endParaRPr lang="en-US"/>
            </a:p>
          </p:txBody>
        </p:sp>
        <p:sp>
          <p:nvSpPr>
            <p:cNvPr id="19679" name="Freeform 423"/>
            <p:cNvSpPr>
              <a:spLocks/>
            </p:cNvSpPr>
            <p:nvPr/>
          </p:nvSpPr>
          <p:spPr bwMode="auto">
            <a:xfrm>
              <a:off x="6269038" y="3094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80" name="Freeform 424"/>
            <p:cNvSpPr>
              <a:spLocks/>
            </p:cNvSpPr>
            <p:nvPr/>
          </p:nvSpPr>
          <p:spPr bwMode="auto">
            <a:xfrm>
              <a:off x="6269038" y="28749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681" name="Freeform 425"/>
            <p:cNvSpPr>
              <a:spLocks/>
            </p:cNvSpPr>
            <p:nvPr/>
          </p:nvSpPr>
          <p:spPr bwMode="auto">
            <a:xfrm>
              <a:off x="6269038" y="28749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82" name="Freeform 426"/>
            <p:cNvSpPr>
              <a:spLocks/>
            </p:cNvSpPr>
            <p:nvPr/>
          </p:nvSpPr>
          <p:spPr bwMode="auto">
            <a:xfrm>
              <a:off x="6240463" y="21415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7000"/>
            </a:solidFill>
            <a:ln w="9525">
              <a:noFill/>
              <a:round/>
              <a:headEnd/>
              <a:tailEnd/>
            </a:ln>
          </p:spPr>
          <p:txBody>
            <a:bodyPr/>
            <a:lstStyle/>
            <a:p>
              <a:endParaRPr lang="en-US"/>
            </a:p>
          </p:txBody>
        </p:sp>
        <p:sp>
          <p:nvSpPr>
            <p:cNvPr id="19683" name="Freeform 427"/>
            <p:cNvSpPr>
              <a:spLocks/>
            </p:cNvSpPr>
            <p:nvPr/>
          </p:nvSpPr>
          <p:spPr bwMode="auto">
            <a:xfrm>
              <a:off x="6240463" y="21415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4" name="Freeform 428"/>
            <p:cNvSpPr>
              <a:spLocks/>
            </p:cNvSpPr>
            <p:nvPr/>
          </p:nvSpPr>
          <p:spPr bwMode="auto">
            <a:xfrm>
              <a:off x="6240463" y="2370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CF00"/>
            </a:solidFill>
            <a:ln w="9525">
              <a:noFill/>
              <a:round/>
              <a:headEnd/>
              <a:tailEnd/>
            </a:ln>
          </p:spPr>
          <p:txBody>
            <a:bodyPr/>
            <a:lstStyle/>
            <a:p>
              <a:endParaRPr lang="en-US"/>
            </a:p>
          </p:txBody>
        </p:sp>
        <p:sp>
          <p:nvSpPr>
            <p:cNvPr id="19685" name="Freeform 429"/>
            <p:cNvSpPr>
              <a:spLocks/>
            </p:cNvSpPr>
            <p:nvPr/>
          </p:nvSpPr>
          <p:spPr bwMode="auto">
            <a:xfrm>
              <a:off x="6240463" y="2370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86" name="Freeform 430"/>
            <p:cNvSpPr>
              <a:spLocks/>
            </p:cNvSpPr>
            <p:nvPr/>
          </p:nvSpPr>
          <p:spPr bwMode="auto">
            <a:xfrm>
              <a:off x="6223000" y="312261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60FF9F"/>
            </a:solidFill>
            <a:ln w="9525">
              <a:noFill/>
              <a:round/>
              <a:headEnd/>
              <a:tailEnd/>
            </a:ln>
          </p:spPr>
          <p:txBody>
            <a:bodyPr/>
            <a:lstStyle/>
            <a:p>
              <a:endParaRPr lang="en-US"/>
            </a:p>
          </p:txBody>
        </p:sp>
        <p:sp>
          <p:nvSpPr>
            <p:cNvPr id="19687" name="Freeform 431"/>
            <p:cNvSpPr>
              <a:spLocks/>
            </p:cNvSpPr>
            <p:nvPr/>
          </p:nvSpPr>
          <p:spPr bwMode="auto">
            <a:xfrm>
              <a:off x="6223000" y="312261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8" name="Freeform 432"/>
            <p:cNvSpPr>
              <a:spLocks/>
            </p:cNvSpPr>
            <p:nvPr/>
          </p:nvSpPr>
          <p:spPr bwMode="auto">
            <a:xfrm>
              <a:off x="6223000" y="33512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10FFEF"/>
            </a:solidFill>
            <a:ln w="9525">
              <a:noFill/>
              <a:round/>
              <a:headEnd/>
              <a:tailEnd/>
            </a:ln>
          </p:spPr>
          <p:txBody>
            <a:bodyPr/>
            <a:lstStyle/>
            <a:p>
              <a:endParaRPr lang="en-US"/>
            </a:p>
          </p:txBody>
        </p:sp>
        <p:sp>
          <p:nvSpPr>
            <p:cNvPr id="19689" name="Freeform 433"/>
            <p:cNvSpPr>
              <a:spLocks/>
            </p:cNvSpPr>
            <p:nvPr/>
          </p:nvSpPr>
          <p:spPr bwMode="auto">
            <a:xfrm>
              <a:off x="6223000" y="33512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0" name="Oval 434"/>
            <p:cNvSpPr>
              <a:spLocks noChangeArrowheads="1"/>
            </p:cNvSpPr>
            <p:nvPr/>
          </p:nvSpPr>
          <p:spPr bwMode="auto">
            <a:xfrm>
              <a:off x="6326188" y="3313113"/>
              <a:ext cx="85725" cy="85725"/>
            </a:xfrm>
            <a:prstGeom prst="ellipse">
              <a:avLst/>
            </a:prstGeom>
            <a:solidFill>
              <a:srgbClr val="FF0000"/>
            </a:solidFill>
            <a:ln w="9525">
              <a:noFill/>
              <a:round/>
              <a:headEnd/>
              <a:tailEnd/>
            </a:ln>
          </p:spPr>
          <p:txBody>
            <a:bodyPr/>
            <a:lstStyle/>
            <a:p>
              <a:endParaRPr lang="en-US"/>
            </a:p>
          </p:txBody>
        </p:sp>
        <p:sp>
          <p:nvSpPr>
            <p:cNvPr id="19691" name="Oval 435"/>
            <p:cNvSpPr>
              <a:spLocks noChangeArrowheads="1"/>
            </p:cNvSpPr>
            <p:nvPr/>
          </p:nvSpPr>
          <p:spPr bwMode="auto">
            <a:xfrm>
              <a:off x="6326188" y="3313113"/>
              <a:ext cx="85725" cy="85725"/>
            </a:xfrm>
            <a:prstGeom prst="ellipse">
              <a:avLst/>
            </a:prstGeom>
            <a:noFill/>
            <a:ln w="0">
              <a:solidFill>
                <a:srgbClr val="FF0000"/>
              </a:solidFill>
              <a:round/>
              <a:headEnd/>
              <a:tailEnd/>
            </a:ln>
          </p:spPr>
          <p:txBody>
            <a:bodyPr/>
            <a:lstStyle/>
            <a:p>
              <a:endParaRPr lang="en-US"/>
            </a:p>
          </p:txBody>
        </p:sp>
        <p:sp>
          <p:nvSpPr>
            <p:cNvPr id="19692" name="Freeform 436"/>
            <p:cNvSpPr>
              <a:spLocks/>
            </p:cNvSpPr>
            <p:nvPr/>
          </p:nvSpPr>
          <p:spPr bwMode="auto">
            <a:xfrm>
              <a:off x="6194425" y="2398713"/>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29" y="0"/>
                  </a:lnTo>
                  <a:lnTo>
                    <a:pt x="0" y="156"/>
                  </a:lnTo>
                  <a:close/>
                </a:path>
              </a:pathLst>
            </a:custGeom>
            <a:solidFill>
              <a:srgbClr val="FFAF00"/>
            </a:solidFill>
            <a:ln w="9525">
              <a:noFill/>
              <a:round/>
              <a:headEnd/>
              <a:tailEnd/>
            </a:ln>
          </p:spPr>
          <p:txBody>
            <a:bodyPr/>
            <a:lstStyle/>
            <a:p>
              <a:endParaRPr lang="en-US"/>
            </a:p>
          </p:txBody>
        </p:sp>
        <p:sp>
          <p:nvSpPr>
            <p:cNvPr id="19693" name="Freeform 437"/>
            <p:cNvSpPr>
              <a:spLocks/>
            </p:cNvSpPr>
            <p:nvPr/>
          </p:nvSpPr>
          <p:spPr bwMode="auto">
            <a:xfrm>
              <a:off x="6194425" y="2398713"/>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94" name="Freeform 438"/>
            <p:cNvSpPr>
              <a:spLocks/>
            </p:cNvSpPr>
            <p:nvPr/>
          </p:nvSpPr>
          <p:spPr bwMode="auto">
            <a:xfrm>
              <a:off x="6194425" y="261778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EFFF10"/>
            </a:solidFill>
            <a:ln w="9525">
              <a:noFill/>
              <a:round/>
              <a:headEnd/>
              <a:tailEnd/>
            </a:ln>
          </p:spPr>
          <p:txBody>
            <a:bodyPr/>
            <a:lstStyle/>
            <a:p>
              <a:endParaRPr lang="en-US"/>
            </a:p>
          </p:txBody>
        </p:sp>
        <p:sp>
          <p:nvSpPr>
            <p:cNvPr id="19695" name="Freeform 439"/>
            <p:cNvSpPr>
              <a:spLocks/>
            </p:cNvSpPr>
            <p:nvPr/>
          </p:nvSpPr>
          <p:spPr bwMode="auto">
            <a:xfrm>
              <a:off x="6194425" y="261778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96" name="Freeform 440"/>
            <p:cNvSpPr>
              <a:spLocks/>
            </p:cNvSpPr>
            <p:nvPr/>
          </p:nvSpPr>
          <p:spPr bwMode="auto">
            <a:xfrm>
              <a:off x="6165850" y="1895475"/>
              <a:ext cx="169863" cy="246063"/>
            </a:xfrm>
            <a:custGeom>
              <a:avLst/>
              <a:gdLst>
                <a:gd name="T0" fmla="*/ 2147483647 w 107"/>
                <a:gd name="T1" fmla="*/ 2147483647 h 155"/>
                <a:gd name="T2" fmla="*/ 0 w 107"/>
                <a:gd name="T3" fmla="*/ 2147483647 h 155"/>
                <a:gd name="T4" fmla="*/ 2147483647 w 107"/>
                <a:gd name="T5" fmla="*/ 0 h 155"/>
                <a:gd name="T6" fmla="*/ 2147483647 w 107"/>
                <a:gd name="T7" fmla="*/ 2147483647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77" y="155"/>
                  </a:moveTo>
                  <a:lnTo>
                    <a:pt x="0" y="18"/>
                  </a:lnTo>
                  <a:lnTo>
                    <a:pt x="107" y="0"/>
                  </a:lnTo>
                  <a:lnTo>
                    <a:pt x="77" y="155"/>
                  </a:lnTo>
                  <a:close/>
                </a:path>
              </a:pathLst>
            </a:custGeom>
            <a:solidFill>
              <a:srgbClr val="FF3000"/>
            </a:solidFill>
            <a:ln w="9525">
              <a:noFill/>
              <a:round/>
              <a:headEnd/>
              <a:tailEnd/>
            </a:ln>
          </p:spPr>
          <p:txBody>
            <a:bodyPr/>
            <a:lstStyle/>
            <a:p>
              <a:endParaRPr lang="en-US"/>
            </a:p>
          </p:txBody>
        </p:sp>
        <p:sp>
          <p:nvSpPr>
            <p:cNvPr id="19697" name="Freeform 441"/>
            <p:cNvSpPr>
              <a:spLocks/>
            </p:cNvSpPr>
            <p:nvPr/>
          </p:nvSpPr>
          <p:spPr bwMode="auto">
            <a:xfrm>
              <a:off x="6165850" y="1895475"/>
              <a:ext cx="169863"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8" name="Oval 442"/>
            <p:cNvSpPr>
              <a:spLocks noChangeArrowheads="1"/>
            </p:cNvSpPr>
            <p:nvPr/>
          </p:nvSpPr>
          <p:spPr bwMode="auto">
            <a:xfrm>
              <a:off x="6288088" y="1809750"/>
              <a:ext cx="85725" cy="85725"/>
            </a:xfrm>
            <a:prstGeom prst="ellipse">
              <a:avLst/>
            </a:prstGeom>
            <a:solidFill>
              <a:srgbClr val="FF0000"/>
            </a:solidFill>
            <a:ln w="9525">
              <a:noFill/>
              <a:round/>
              <a:headEnd/>
              <a:tailEnd/>
            </a:ln>
          </p:spPr>
          <p:txBody>
            <a:bodyPr/>
            <a:lstStyle/>
            <a:p>
              <a:endParaRPr lang="en-US"/>
            </a:p>
          </p:txBody>
        </p:sp>
        <p:sp>
          <p:nvSpPr>
            <p:cNvPr id="19699" name="Oval 443"/>
            <p:cNvSpPr>
              <a:spLocks noChangeArrowheads="1"/>
            </p:cNvSpPr>
            <p:nvPr/>
          </p:nvSpPr>
          <p:spPr bwMode="auto">
            <a:xfrm>
              <a:off x="6288088" y="1809750"/>
              <a:ext cx="85725" cy="85725"/>
            </a:xfrm>
            <a:prstGeom prst="ellipse">
              <a:avLst/>
            </a:prstGeom>
            <a:noFill/>
            <a:ln w="0">
              <a:solidFill>
                <a:srgbClr val="FF0000"/>
              </a:solidFill>
              <a:round/>
              <a:headEnd/>
              <a:tailEnd/>
            </a:ln>
          </p:spPr>
          <p:txBody>
            <a:bodyPr/>
            <a:lstStyle/>
            <a:p>
              <a:endParaRPr lang="en-US"/>
            </a:p>
          </p:txBody>
        </p:sp>
        <p:sp>
          <p:nvSpPr>
            <p:cNvPr id="19700" name="Freeform 444"/>
            <p:cNvSpPr>
              <a:spLocks/>
            </p:cNvSpPr>
            <p:nvPr/>
          </p:nvSpPr>
          <p:spPr bwMode="auto">
            <a:xfrm>
              <a:off x="6146800" y="264636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FF00"/>
            </a:solidFill>
            <a:ln w="9525">
              <a:noFill/>
              <a:round/>
              <a:headEnd/>
              <a:tailEnd/>
            </a:ln>
          </p:spPr>
          <p:txBody>
            <a:bodyPr/>
            <a:lstStyle/>
            <a:p>
              <a:endParaRPr lang="en-US"/>
            </a:p>
          </p:txBody>
        </p:sp>
        <p:sp>
          <p:nvSpPr>
            <p:cNvPr id="19701" name="Freeform 445"/>
            <p:cNvSpPr>
              <a:spLocks/>
            </p:cNvSpPr>
            <p:nvPr/>
          </p:nvSpPr>
          <p:spPr bwMode="auto">
            <a:xfrm>
              <a:off x="6146800" y="264636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02" name="Freeform 446"/>
            <p:cNvSpPr>
              <a:spLocks/>
            </p:cNvSpPr>
            <p:nvPr/>
          </p:nvSpPr>
          <p:spPr bwMode="auto">
            <a:xfrm>
              <a:off x="6146800" y="287496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703" name="Freeform 447"/>
            <p:cNvSpPr>
              <a:spLocks/>
            </p:cNvSpPr>
            <p:nvPr/>
          </p:nvSpPr>
          <p:spPr bwMode="auto">
            <a:xfrm>
              <a:off x="6146800" y="287496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04" name="Freeform 448"/>
            <p:cNvSpPr>
              <a:spLocks/>
            </p:cNvSpPr>
            <p:nvPr/>
          </p:nvSpPr>
          <p:spPr bwMode="auto">
            <a:xfrm>
              <a:off x="6118225" y="1924050"/>
              <a:ext cx="169863"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37"/>
                  </a:lnTo>
                  <a:lnTo>
                    <a:pt x="30" y="0"/>
                  </a:lnTo>
                  <a:lnTo>
                    <a:pt x="0" y="161"/>
                  </a:lnTo>
                  <a:close/>
                </a:path>
              </a:pathLst>
            </a:custGeom>
            <a:solidFill>
              <a:srgbClr val="FF1000"/>
            </a:solidFill>
            <a:ln w="9525">
              <a:noFill/>
              <a:round/>
              <a:headEnd/>
              <a:tailEnd/>
            </a:ln>
          </p:spPr>
          <p:txBody>
            <a:bodyPr/>
            <a:lstStyle/>
            <a:p>
              <a:endParaRPr lang="en-US"/>
            </a:p>
          </p:txBody>
        </p:sp>
        <p:sp>
          <p:nvSpPr>
            <p:cNvPr id="19705" name="Freeform 449"/>
            <p:cNvSpPr>
              <a:spLocks/>
            </p:cNvSpPr>
            <p:nvPr/>
          </p:nvSpPr>
          <p:spPr bwMode="auto">
            <a:xfrm>
              <a:off x="6118225" y="1924050"/>
              <a:ext cx="169863"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06" name="Freeform 450"/>
            <p:cNvSpPr>
              <a:spLocks/>
            </p:cNvSpPr>
            <p:nvPr/>
          </p:nvSpPr>
          <p:spPr bwMode="auto">
            <a:xfrm>
              <a:off x="6118225" y="214153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FF7000"/>
            </a:solidFill>
            <a:ln w="9525">
              <a:noFill/>
              <a:round/>
              <a:headEnd/>
              <a:tailEnd/>
            </a:ln>
          </p:spPr>
          <p:txBody>
            <a:bodyPr/>
            <a:lstStyle/>
            <a:p>
              <a:endParaRPr lang="en-US"/>
            </a:p>
          </p:txBody>
        </p:sp>
        <p:sp>
          <p:nvSpPr>
            <p:cNvPr id="19707" name="Freeform 451"/>
            <p:cNvSpPr>
              <a:spLocks/>
            </p:cNvSpPr>
            <p:nvPr/>
          </p:nvSpPr>
          <p:spPr bwMode="auto">
            <a:xfrm>
              <a:off x="6118225" y="214153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08" name="Freeform 452"/>
            <p:cNvSpPr>
              <a:spLocks/>
            </p:cNvSpPr>
            <p:nvPr/>
          </p:nvSpPr>
          <p:spPr bwMode="auto">
            <a:xfrm>
              <a:off x="6099175" y="3122613"/>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60FF9F"/>
            </a:solidFill>
            <a:ln w="9525">
              <a:noFill/>
              <a:round/>
              <a:headEnd/>
              <a:tailEnd/>
            </a:ln>
          </p:spPr>
          <p:txBody>
            <a:bodyPr/>
            <a:lstStyle/>
            <a:p>
              <a:endParaRPr lang="en-US"/>
            </a:p>
          </p:txBody>
        </p:sp>
        <p:sp>
          <p:nvSpPr>
            <p:cNvPr id="19709" name="Freeform 453"/>
            <p:cNvSpPr>
              <a:spLocks/>
            </p:cNvSpPr>
            <p:nvPr/>
          </p:nvSpPr>
          <p:spPr bwMode="auto">
            <a:xfrm>
              <a:off x="6099175" y="3122613"/>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10" name="Freeform 454"/>
            <p:cNvSpPr>
              <a:spLocks/>
            </p:cNvSpPr>
            <p:nvPr/>
          </p:nvSpPr>
          <p:spPr bwMode="auto">
            <a:xfrm>
              <a:off x="6099175" y="2903538"/>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BFFF40"/>
            </a:solidFill>
            <a:ln w="9525">
              <a:noFill/>
              <a:round/>
              <a:headEnd/>
              <a:tailEnd/>
            </a:ln>
          </p:spPr>
          <p:txBody>
            <a:bodyPr/>
            <a:lstStyle/>
            <a:p>
              <a:endParaRPr lang="en-US"/>
            </a:p>
          </p:txBody>
        </p:sp>
        <p:sp>
          <p:nvSpPr>
            <p:cNvPr id="19711" name="Freeform 455"/>
            <p:cNvSpPr>
              <a:spLocks/>
            </p:cNvSpPr>
            <p:nvPr/>
          </p:nvSpPr>
          <p:spPr bwMode="auto">
            <a:xfrm>
              <a:off x="6099175" y="2903538"/>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12" name="Oval 456"/>
            <p:cNvSpPr>
              <a:spLocks noChangeArrowheads="1"/>
            </p:cNvSpPr>
            <p:nvPr/>
          </p:nvSpPr>
          <p:spPr bwMode="auto">
            <a:xfrm>
              <a:off x="6223000" y="3141663"/>
              <a:ext cx="84138" cy="85725"/>
            </a:xfrm>
            <a:prstGeom prst="ellipse">
              <a:avLst/>
            </a:prstGeom>
            <a:solidFill>
              <a:srgbClr val="FF0000"/>
            </a:solidFill>
            <a:ln w="9525">
              <a:noFill/>
              <a:round/>
              <a:headEnd/>
              <a:tailEnd/>
            </a:ln>
          </p:spPr>
          <p:txBody>
            <a:bodyPr/>
            <a:lstStyle/>
            <a:p>
              <a:endParaRPr lang="en-US"/>
            </a:p>
          </p:txBody>
        </p:sp>
        <p:sp>
          <p:nvSpPr>
            <p:cNvPr id="19713" name="Oval 457"/>
            <p:cNvSpPr>
              <a:spLocks noChangeArrowheads="1"/>
            </p:cNvSpPr>
            <p:nvPr/>
          </p:nvSpPr>
          <p:spPr bwMode="auto">
            <a:xfrm>
              <a:off x="6223000" y="3141663"/>
              <a:ext cx="84138" cy="85725"/>
            </a:xfrm>
            <a:prstGeom prst="ellipse">
              <a:avLst/>
            </a:prstGeom>
            <a:noFill/>
            <a:ln w="0">
              <a:solidFill>
                <a:srgbClr val="FF0000"/>
              </a:solidFill>
              <a:round/>
              <a:headEnd/>
              <a:tailEnd/>
            </a:ln>
          </p:spPr>
          <p:txBody>
            <a:bodyPr/>
            <a:lstStyle/>
            <a:p>
              <a:endParaRPr lang="en-US"/>
            </a:p>
          </p:txBody>
        </p:sp>
        <p:sp>
          <p:nvSpPr>
            <p:cNvPr id="19714" name="Freeform 458"/>
            <p:cNvSpPr>
              <a:spLocks/>
            </p:cNvSpPr>
            <p:nvPr/>
          </p:nvSpPr>
          <p:spPr bwMode="auto">
            <a:xfrm>
              <a:off x="6070600" y="2179638"/>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6000"/>
            </a:solidFill>
            <a:ln w="9525">
              <a:noFill/>
              <a:round/>
              <a:headEnd/>
              <a:tailEnd/>
            </a:ln>
          </p:spPr>
          <p:txBody>
            <a:bodyPr/>
            <a:lstStyle/>
            <a:p>
              <a:endParaRPr lang="en-US"/>
            </a:p>
          </p:txBody>
        </p:sp>
        <p:sp>
          <p:nvSpPr>
            <p:cNvPr id="19715" name="Freeform 459"/>
            <p:cNvSpPr>
              <a:spLocks/>
            </p:cNvSpPr>
            <p:nvPr/>
          </p:nvSpPr>
          <p:spPr bwMode="auto">
            <a:xfrm>
              <a:off x="6070600" y="2179638"/>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16" name="Freeform 460"/>
            <p:cNvSpPr>
              <a:spLocks/>
            </p:cNvSpPr>
            <p:nvPr/>
          </p:nvSpPr>
          <p:spPr bwMode="auto">
            <a:xfrm>
              <a:off x="6070600" y="23987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8" y="156"/>
                  </a:moveTo>
                  <a:lnTo>
                    <a:pt x="0" y="18"/>
                  </a:lnTo>
                  <a:lnTo>
                    <a:pt x="107" y="0"/>
                  </a:lnTo>
                  <a:lnTo>
                    <a:pt x="78" y="156"/>
                  </a:lnTo>
                  <a:close/>
                </a:path>
              </a:pathLst>
            </a:custGeom>
            <a:solidFill>
              <a:srgbClr val="FFAF00"/>
            </a:solidFill>
            <a:ln w="9525">
              <a:noFill/>
              <a:round/>
              <a:headEnd/>
              <a:tailEnd/>
            </a:ln>
          </p:spPr>
          <p:txBody>
            <a:bodyPr/>
            <a:lstStyle/>
            <a:p>
              <a:endParaRPr lang="en-US"/>
            </a:p>
          </p:txBody>
        </p:sp>
        <p:sp>
          <p:nvSpPr>
            <p:cNvPr id="19717" name="Freeform 461"/>
            <p:cNvSpPr>
              <a:spLocks/>
            </p:cNvSpPr>
            <p:nvPr/>
          </p:nvSpPr>
          <p:spPr bwMode="auto">
            <a:xfrm>
              <a:off x="6070600" y="23987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18" name="Freeform 462"/>
            <p:cNvSpPr>
              <a:spLocks/>
            </p:cNvSpPr>
            <p:nvPr/>
          </p:nvSpPr>
          <p:spPr bwMode="auto">
            <a:xfrm>
              <a:off x="6022975" y="26463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FF00"/>
            </a:solidFill>
            <a:ln w="9525">
              <a:noFill/>
              <a:round/>
              <a:headEnd/>
              <a:tailEnd/>
            </a:ln>
          </p:spPr>
          <p:txBody>
            <a:bodyPr/>
            <a:lstStyle/>
            <a:p>
              <a:endParaRPr lang="en-US"/>
            </a:p>
          </p:txBody>
        </p:sp>
        <p:sp>
          <p:nvSpPr>
            <p:cNvPr id="19719" name="Freeform 463"/>
            <p:cNvSpPr>
              <a:spLocks/>
            </p:cNvSpPr>
            <p:nvPr/>
          </p:nvSpPr>
          <p:spPr bwMode="auto">
            <a:xfrm>
              <a:off x="6022975" y="26463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20" name="Freeform 464"/>
            <p:cNvSpPr>
              <a:spLocks/>
            </p:cNvSpPr>
            <p:nvPr/>
          </p:nvSpPr>
          <p:spPr bwMode="auto">
            <a:xfrm>
              <a:off x="6022975" y="2427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9F00"/>
            </a:solidFill>
            <a:ln w="9525">
              <a:noFill/>
              <a:round/>
              <a:headEnd/>
              <a:tailEnd/>
            </a:ln>
          </p:spPr>
          <p:txBody>
            <a:bodyPr/>
            <a:lstStyle/>
            <a:p>
              <a:endParaRPr lang="en-US"/>
            </a:p>
          </p:txBody>
        </p:sp>
        <p:sp>
          <p:nvSpPr>
            <p:cNvPr id="19721" name="Freeform 465"/>
            <p:cNvSpPr>
              <a:spLocks/>
            </p:cNvSpPr>
            <p:nvPr/>
          </p:nvSpPr>
          <p:spPr bwMode="auto">
            <a:xfrm>
              <a:off x="6022975" y="2427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22" name="Oval 466"/>
            <p:cNvSpPr>
              <a:spLocks noChangeArrowheads="1"/>
            </p:cNvSpPr>
            <p:nvPr/>
          </p:nvSpPr>
          <p:spPr bwMode="auto">
            <a:xfrm>
              <a:off x="6127750" y="2055813"/>
              <a:ext cx="85725" cy="85725"/>
            </a:xfrm>
            <a:prstGeom prst="ellipse">
              <a:avLst/>
            </a:prstGeom>
            <a:solidFill>
              <a:srgbClr val="FF0000"/>
            </a:solidFill>
            <a:ln w="9525">
              <a:noFill/>
              <a:round/>
              <a:headEnd/>
              <a:tailEnd/>
            </a:ln>
          </p:spPr>
          <p:txBody>
            <a:bodyPr/>
            <a:lstStyle/>
            <a:p>
              <a:endParaRPr lang="en-US"/>
            </a:p>
          </p:txBody>
        </p:sp>
        <p:sp>
          <p:nvSpPr>
            <p:cNvPr id="19723" name="Oval 467"/>
            <p:cNvSpPr>
              <a:spLocks noChangeArrowheads="1"/>
            </p:cNvSpPr>
            <p:nvPr/>
          </p:nvSpPr>
          <p:spPr bwMode="auto">
            <a:xfrm>
              <a:off x="6127750" y="2055813"/>
              <a:ext cx="85725" cy="85725"/>
            </a:xfrm>
            <a:prstGeom prst="ellipse">
              <a:avLst/>
            </a:prstGeom>
            <a:noFill/>
            <a:ln w="0">
              <a:solidFill>
                <a:srgbClr val="FF0000"/>
              </a:solidFill>
              <a:round/>
              <a:headEnd/>
              <a:tailEnd/>
            </a:ln>
          </p:spPr>
          <p:txBody>
            <a:bodyPr/>
            <a:lstStyle/>
            <a:p>
              <a:endParaRPr lang="en-US"/>
            </a:p>
          </p:txBody>
        </p:sp>
        <p:sp>
          <p:nvSpPr>
            <p:cNvPr id="19724" name="Oval 468"/>
            <p:cNvSpPr>
              <a:spLocks noChangeArrowheads="1"/>
            </p:cNvSpPr>
            <p:nvPr/>
          </p:nvSpPr>
          <p:spPr bwMode="auto">
            <a:xfrm>
              <a:off x="6099175" y="1970088"/>
              <a:ext cx="85725" cy="85725"/>
            </a:xfrm>
            <a:prstGeom prst="ellipse">
              <a:avLst/>
            </a:prstGeom>
            <a:solidFill>
              <a:srgbClr val="FF0000"/>
            </a:solidFill>
            <a:ln w="9525">
              <a:noFill/>
              <a:round/>
              <a:headEnd/>
              <a:tailEnd/>
            </a:ln>
          </p:spPr>
          <p:txBody>
            <a:bodyPr/>
            <a:lstStyle/>
            <a:p>
              <a:endParaRPr lang="en-US"/>
            </a:p>
          </p:txBody>
        </p:sp>
        <p:sp>
          <p:nvSpPr>
            <p:cNvPr id="19725" name="Oval 469"/>
            <p:cNvSpPr>
              <a:spLocks noChangeArrowheads="1"/>
            </p:cNvSpPr>
            <p:nvPr/>
          </p:nvSpPr>
          <p:spPr bwMode="auto">
            <a:xfrm>
              <a:off x="6099175" y="1970088"/>
              <a:ext cx="85725" cy="85725"/>
            </a:xfrm>
            <a:prstGeom prst="ellipse">
              <a:avLst/>
            </a:prstGeom>
            <a:noFill/>
            <a:ln w="0">
              <a:solidFill>
                <a:srgbClr val="FF0000"/>
              </a:solidFill>
              <a:round/>
              <a:headEnd/>
              <a:tailEnd/>
            </a:ln>
          </p:spPr>
          <p:txBody>
            <a:bodyPr/>
            <a:lstStyle/>
            <a:p>
              <a:endParaRPr lang="en-US"/>
            </a:p>
          </p:txBody>
        </p:sp>
        <p:sp>
          <p:nvSpPr>
            <p:cNvPr id="19726" name="Freeform 470"/>
            <p:cNvSpPr>
              <a:spLocks/>
            </p:cNvSpPr>
            <p:nvPr/>
          </p:nvSpPr>
          <p:spPr bwMode="auto">
            <a:xfrm>
              <a:off x="5994400" y="192405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17"/>
                  </a:lnTo>
                  <a:lnTo>
                    <a:pt x="108" y="0"/>
                  </a:lnTo>
                  <a:lnTo>
                    <a:pt x="78" y="161"/>
                  </a:lnTo>
                  <a:close/>
                </a:path>
              </a:pathLst>
            </a:custGeom>
            <a:solidFill>
              <a:srgbClr val="FF1000"/>
            </a:solidFill>
            <a:ln w="9525">
              <a:noFill/>
              <a:round/>
              <a:headEnd/>
              <a:tailEnd/>
            </a:ln>
          </p:spPr>
          <p:txBody>
            <a:bodyPr/>
            <a:lstStyle/>
            <a:p>
              <a:endParaRPr lang="en-US"/>
            </a:p>
          </p:txBody>
        </p:sp>
        <p:sp>
          <p:nvSpPr>
            <p:cNvPr id="19727" name="Freeform 471"/>
            <p:cNvSpPr>
              <a:spLocks/>
            </p:cNvSpPr>
            <p:nvPr/>
          </p:nvSpPr>
          <p:spPr bwMode="auto">
            <a:xfrm>
              <a:off x="5994400" y="192405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28" name="Oval 472"/>
            <p:cNvSpPr>
              <a:spLocks noChangeArrowheads="1"/>
            </p:cNvSpPr>
            <p:nvPr/>
          </p:nvSpPr>
          <p:spPr bwMode="auto">
            <a:xfrm>
              <a:off x="6070600" y="2874963"/>
              <a:ext cx="85725" cy="85725"/>
            </a:xfrm>
            <a:prstGeom prst="ellipse">
              <a:avLst/>
            </a:prstGeom>
            <a:solidFill>
              <a:srgbClr val="FF0000"/>
            </a:solidFill>
            <a:ln w="9525">
              <a:noFill/>
              <a:round/>
              <a:headEnd/>
              <a:tailEnd/>
            </a:ln>
          </p:spPr>
          <p:txBody>
            <a:bodyPr/>
            <a:lstStyle/>
            <a:p>
              <a:endParaRPr lang="en-US"/>
            </a:p>
          </p:txBody>
        </p:sp>
        <p:sp>
          <p:nvSpPr>
            <p:cNvPr id="19729" name="Oval 473"/>
            <p:cNvSpPr>
              <a:spLocks noChangeArrowheads="1"/>
            </p:cNvSpPr>
            <p:nvPr/>
          </p:nvSpPr>
          <p:spPr bwMode="auto">
            <a:xfrm>
              <a:off x="6070600" y="2874963"/>
              <a:ext cx="85725" cy="85725"/>
            </a:xfrm>
            <a:prstGeom prst="ellipse">
              <a:avLst/>
            </a:prstGeom>
            <a:noFill/>
            <a:ln w="0">
              <a:solidFill>
                <a:srgbClr val="FF0000"/>
              </a:solidFill>
              <a:round/>
              <a:headEnd/>
              <a:tailEnd/>
            </a:ln>
          </p:spPr>
          <p:txBody>
            <a:bodyPr/>
            <a:lstStyle/>
            <a:p>
              <a:endParaRPr lang="en-US"/>
            </a:p>
          </p:txBody>
        </p:sp>
        <p:sp>
          <p:nvSpPr>
            <p:cNvPr id="19730" name="Freeform 474"/>
            <p:cNvSpPr>
              <a:spLocks/>
            </p:cNvSpPr>
            <p:nvPr/>
          </p:nvSpPr>
          <p:spPr bwMode="auto">
            <a:xfrm>
              <a:off x="5965825" y="2684463"/>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FFDF00"/>
            </a:solidFill>
            <a:ln w="9525">
              <a:noFill/>
              <a:round/>
              <a:headEnd/>
              <a:tailEnd/>
            </a:ln>
          </p:spPr>
          <p:txBody>
            <a:bodyPr/>
            <a:lstStyle/>
            <a:p>
              <a:endParaRPr lang="en-US"/>
            </a:p>
          </p:txBody>
        </p:sp>
        <p:sp>
          <p:nvSpPr>
            <p:cNvPr id="19731" name="Freeform 475"/>
            <p:cNvSpPr>
              <a:spLocks/>
            </p:cNvSpPr>
            <p:nvPr/>
          </p:nvSpPr>
          <p:spPr bwMode="auto">
            <a:xfrm>
              <a:off x="5965825" y="2684463"/>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32" name="Freeform 476"/>
            <p:cNvSpPr>
              <a:spLocks/>
            </p:cNvSpPr>
            <p:nvPr/>
          </p:nvSpPr>
          <p:spPr bwMode="auto">
            <a:xfrm>
              <a:off x="5842000" y="268446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78" y="156"/>
                  </a:moveTo>
                  <a:lnTo>
                    <a:pt x="0" y="18"/>
                  </a:lnTo>
                  <a:lnTo>
                    <a:pt x="114" y="0"/>
                  </a:lnTo>
                  <a:lnTo>
                    <a:pt x="78" y="156"/>
                  </a:lnTo>
                  <a:close/>
                </a:path>
              </a:pathLst>
            </a:custGeom>
            <a:solidFill>
              <a:srgbClr val="FFDF00"/>
            </a:solidFill>
            <a:ln w="9525">
              <a:noFill/>
              <a:round/>
              <a:headEnd/>
              <a:tailEnd/>
            </a:ln>
          </p:spPr>
          <p:txBody>
            <a:bodyPr/>
            <a:lstStyle/>
            <a:p>
              <a:endParaRPr lang="en-US"/>
            </a:p>
          </p:txBody>
        </p:sp>
        <p:sp>
          <p:nvSpPr>
            <p:cNvPr id="19733" name="Freeform 477"/>
            <p:cNvSpPr>
              <a:spLocks/>
            </p:cNvSpPr>
            <p:nvPr/>
          </p:nvSpPr>
          <p:spPr bwMode="auto">
            <a:xfrm>
              <a:off x="5842000" y="268446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34" name="Freeform 478"/>
            <p:cNvSpPr>
              <a:spLocks/>
            </p:cNvSpPr>
            <p:nvPr/>
          </p:nvSpPr>
          <p:spPr bwMode="auto">
            <a:xfrm>
              <a:off x="5965825" y="2903538"/>
              <a:ext cx="180975" cy="257175"/>
            </a:xfrm>
            <a:custGeom>
              <a:avLst/>
              <a:gdLst>
                <a:gd name="T0" fmla="*/ 2147483647 w 114"/>
                <a:gd name="T1" fmla="*/ 2147483647 h 162"/>
                <a:gd name="T2" fmla="*/ 0 w 114"/>
                <a:gd name="T3" fmla="*/ 2147483647 h 162"/>
                <a:gd name="T4" fmla="*/ 2147483647 w 114"/>
                <a:gd name="T5" fmla="*/ 0 h 162"/>
                <a:gd name="T6" fmla="*/ 2147483647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BFFF40"/>
            </a:solidFill>
            <a:ln w="9525">
              <a:noFill/>
              <a:round/>
              <a:headEnd/>
              <a:tailEnd/>
            </a:ln>
          </p:spPr>
          <p:txBody>
            <a:bodyPr/>
            <a:lstStyle/>
            <a:p>
              <a:endParaRPr lang="en-US"/>
            </a:p>
          </p:txBody>
        </p:sp>
        <p:sp>
          <p:nvSpPr>
            <p:cNvPr id="19735" name="Freeform 479"/>
            <p:cNvSpPr>
              <a:spLocks/>
            </p:cNvSpPr>
            <p:nvPr/>
          </p:nvSpPr>
          <p:spPr bwMode="auto">
            <a:xfrm>
              <a:off x="5965825" y="2903538"/>
              <a:ext cx="180975"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736" name="Oval 480"/>
            <p:cNvSpPr>
              <a:spLocks noChangeArrowheads="1"/>
            </p:cNvSpPr>
            <p:nvPr/>
          </p:nvSpPr>
          <p:spPr bwMode="auto">
            <a:xfrm>
              <a:off x="6089650" y="2065338"/>
              <a:ext cx="85725" cy="85725"/>
            </a:xfrm>
            <a:prstGeom prst="ellipse">
              <a:avLst/>
            </a:prstGeom>
            <a:solidFill>
              <a:srgbClr val="FF0000"/>
            </a:solidFill>
            <a:ln w="9525">
              <a:noFill/>
              <a:round/>
              <a:headEnd/>
              <a:tailEnd/>
            </a:ln>
          </p:spPr>
          <p:txBody>
            <a:bodyPr/>
            <a:lstStyle/>
            <a:p>
              <a:endParaRPr lang="en-US"/>
            </a:p>
          </p:txBody>
        </p:sp>
        <p:sp>
          <p:nvSpPr>
            <p:cNvPr id="19737" name="Oval 481"/>
            <p:cNvSpPr>
              <a:spLocks noChangeArrowheads="1"/>
            </p:cNvSpPr>
            <p:nvPr/>
          </p:nvSpPr>
          <p:spPr bwMode="auto">
            <a:xfrm>
              <a:off x="6089650" y="2065338"/>
              <a:ext cx="85725" cy="85725"/>
            </a:xfrm>
            <a:prstGeom prst="ellipse">
              <a:avLst/>
            </a:prstGeom>
            <a:noFill/>
            <a:ln w="0">
              <a:solidFill>
                <a:srgbClr val="FF0000"/>
              </a:solidFill>
              <a:round/>
              <a:headEnd/>
              <a:tailEnd/>
            </a:ln>
          </p:spPr>
          <p:txBody>
            <a:bodyPr/>
            <a:lstStyle/>
            <a:p>
              <a:endParaRPr lang="en-US"/>
            </a:p>
          </p:txBody>
        </p:sp>
        <p:sp>
          <p:nvSpPr>
            <p:cNvPr id="19738" name="Freeform 482"/>
            <p:cNvSpPr>
              <a:spLocks/>
            </p:cNvSpPr>
            <p:nvPr/>
          </p:nvSpPr>
          <p:spPr bwMode="auto">
            <a:xfrm>
              <a:off x="5946775" y="1951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0000"/>
            </a:solidFill>
            <a:ln w="9525">
              <a:noFill/>
              <a:round/>
              <a:headEnd/>
              <a:tailEnd/>
            </a:ln>
          </p:spPr>
          <p:txBody>
            <a:bodyPr/>
            <a:lstStyle/>
            <a:p>
              <a:endParaRPr lang="en-US"/>
            </a:p>
          </p:txBody>
        </p:sp>
        <p:sp>
          <p:nvSpPr>
            <p:cNvPr id="19739" name="Freeform 483"/>
            <p:cNvSpPr>
              <a:spLocks/>
            </p:cNvSpPr>
            <p:nvPr/>
          </p:nvSpPr>
          <p:spPr bwMode="auto">
            <a:xfrm>
              <a:off x="5946775" y="1951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40" name="Freeform 484"/>
            <p:cNvSpPr>
              <a:spLocks/>
            </p:cNvSpPr>
            <p:nvPr/>
          </p:nvSpPr>
          <p:spPr bwMode="auto">
            <a:xfrm>
              <a:off x="5946775" y="2179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6000"/>
            </a:solidFill>
            <a:ln w="9525">
              <a:noFill/>
              <a:round/>
              <a:headEnd/>
              <a:tailEnd/>
            </a:ln>
          </p:spPr>
          <p:txBody>
            <a:bodyPr/>
            <a:lstStyle/>
            <a:p>
              <a:endParaRPr lang="en-US"/>
            </a:p>
          </p:txBody>
        </p:sp>
        <p:sp>
          <p:nvSpPr>
            <p:cNvPr id="19741" name="Freeform 485"/>
            <p:cNvSpPr>
              <a:spLocks/>
            </p:cNvSpPr>
            <p:nvPr/>
          </p:nvSpPr>
          <p:spPr bwMode="auto">
            <a:xfrm>
              <a:off x="5946775" y="2179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42" name="Freeform 486"/>
            <p:cNvSpPr>
              <a:spLocks/>
            </p:cNvSpPr>
            <p:nvPr/>
          </p:nvSpPr>
          <p:spPr bwMode="auto">
            <a:xfrm>
              <a:off x="5899150" y="2208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4000"/>
            </a:solidFill>
            <a:ln w="9525">
              <a:noFill/>
              <a:round/>
              <a:headEnd/>
              <a:tailEnd/>
            </a:ln>
          </p:spPr>
          <p:txBody>
            <a:bodyPr/>
            <a:lstStyle/>
            <a:p>
              <a:endParaRPr lang="en-US"/>
            </a:p>
          </p:txBody>
        </p:sp>
        <p:sp>
          <p:nvSpPr>
            <p:cNvPr id="19743" name="Freeform 487"/>
            <p:cNvSpPr>
              <a:spLocks/>
            </p:cNvSpPr>
            <p:nvPr/>
          </p:nvSpPr>
          <p:spPr bwMode="auto">
            <a:xfrm>
              <a:off x="5899150" y="2208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44" name="Freeform 488"/>
            <p:cNvSpPr>
              <a:spLocks/>
            </p:cNvSpPr>
            <p:nvPr/>
          </p:nvSpPr>
          <p:spPr bwMode="auto">
            <a:xfrm>
              <a:off x="5899150" y="2427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9F00"/>
            </a:solidFill>
            <a:ln w="9525">
              <a:noFill/>
              <a:round/>
              <a:headEnd/>
              <a:tailEnd/>
            </a:ln>
          </p:spPr>
          <p:txBody>
            <a:bodyPr/>
            <a:lstStyle/>
            <a:p>
              <a:endParaRPr lang="en-US"/>
            </a:p>
          </p:txBody>
        </p:sp>
        <p:sp>
          <p:nvSpPr>
            <p:cNvPr id="19745" name="Freeform 489"/>
            <p:cNvSpPr>
              <a:spLocks/>
            </p:cNvSpPr>
            <p:nvPr/>
          </p:nvSpPr>
          <p:spPr bwMode="auto">
            <a:xfrm>
              <a:off x="5899150" y="2427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46" name="Freeform 490"/>
            <p:cNvSpPr>
              <a:spLocks/>
            </p:cNvSpPr>
            <p:nvPr/>
          </p:nvSpPr>
          <p:spPr bwMode="auto">
            <a:xfrm>
              <a:off x="5842000" y="2455863"/>
              <a:ext cx="180975" cy="257175"/>
            </a:xfrm>
            <a:custGeom>
              <a:avLst/>
              <a:gdLst>
                <a:gd name="T0" fmla="*/ 0 w 114"/>
                <a:gd name="T1" fmla="*/ 2147483647 h 162"/>
                <a:gd name="T2" fmla="*/ 2147483647 w 114"/>
                <a:gd name="T3" fmla="*/ 2147483647 h 162"/>
                <a:gd name="T4" fmla="*/ 2147483647 w 114"/>
                <a:gd name="T5" fmla="*/ 0 h 162"/>
                <a:gd name="T6" fmla="*/ 0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44"/>
                  </a:lnTo>
                  <a:lnTo>
                    <a:pt x="36" y="0"/>
                  </a:lnTo>
                  <a:lnTo>
                    <a:pt x="0" y="162"/>
                  </a:lnTo>
                  <a:close/>
                </a:path>
              </a:pathLst>
            </a:custGeom>
            <a:solidFill>
              <a:srgbClr val="FF8F00"/>
            </a:solidFill>
            <a:ln w="9525">
              <a:noFill/>
              <a:round/>
              <a:headEnd/>
              <a:tailEnd/>
            </a:ln>
          </p:spPr>
          <p:txBody>
            <a:bodyPr/>
            <a:lstStyle/>
            <a:p>
              <a:endParaRPr lang="en-US"/>
            </a:p>
          </p:txBody>
        </p:sp>
        <p:sp>
          <p:nvSpPr>
            <p:cNvPr id="19747" name="Freeform 491"/>
            <p:cNvSpPr>
              <a:spLocks/>
            </p:cNvSpPr>
            <p:nvPr/>
          </p:nvSpPr>
          <p:spPr bwMode="auto">
            <a:xfrm>
              <a:off x="5842000" y="2455863"/>
              <a:ext cx="180975"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748" name="Oval 492"/>
            <p:cNvSpPr>
              <a:spLocks noChangeArrowheads="1"/>
            </p:cNvSpPr>
            <p:nvPr/>
          </p:nvSpPr>
          <p:spPr bwMode="auto">
            <a:xfrm>
              <a:off x="5956300" y="2951163"/>
              <a:ext cx="85725" cy="85725"/>
            </a:xfrm>
            <a:prstGeom prst="ellipse">
              <a:avLst/>
            </a:prstGeom>
            <a:solidFill>
              <a:srgbClr val="FF0000"/>
            </a:solidFill>
            <a:ln w="9525">
              <a:noFill/>
              <a:round/>
              <a:headEnd/>
              <a:tailEnd/>
            </a:ln>
          </p:spPr>
          <p:txBody>
            <a:bodyPr/>
            <a:lstStyle/>
            <a:p>
              <a:endParaRPr lang="en-US"/>
            </a:p>
          </p:txBody>
        </p:sp>
        <p:sp>
          <p:nvSpPr>
            <p:cNvPr id="19749" name="Oval 493"/>
            <p:cNvSpPr>
              <a:spLocks noChangeArrowheads="1"/>
            </p:cNvSpPr>
            <p:nvPr/>
          </p:nvSpPr>
          <p:spPr bwMode="auto">
            <a:xfrm>
              <a:off x="5956300" y="2951163"/>
              <a:ext cx="85725" cy="85725"/>
            </a:xfrm>
            <a:prstGeom prst="ellipse">
              <a:avLst/>
            </a:prstGeom>
            <a:noFill/>
            <a:ln w="0">
              <a:solidFill>
                <a:srgbClr val="FF0000"/>
              </a:solidFill>
              <a:round/>
              <a:headEnd/>
              <a:tailEnd/>
            </a:ln>
          </p:spPr>
          <p:txBody>
            <a:bodyPr/>
            <a:lstStyle/>
            <a:p>
              <a:endParaRPr lang="en-US"/>
            </a:p>
          </p:txBody>
        </p:sp>
        <p:sp>
          <p:nvSpPr>
            <p:cNvPr id="19750" name="Freeform 494"/>
            <p:cNvSpPr>
              <a:spLocks/>
            </p:cNvSpPr>
            <p:nvPr/>
          </p:nvSpPr>
          <p:spPr bwMode="auto">
            <a:xfrm>
              <a:off x="5822950" y="1951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0000"/>
            </a:solidFill>
            <a:ln w="9525">
              <a:noFill/>
              <a:round/>
              <a:headEnd/>
              <a:tailEnd/>
            </a:ln>
          </p:spPr>
          <p:txBody>
            <a:bodyPr/>
            <a:lstStyle/>
            <a:p>
              <a:endParaRPr lang="en-US"/>
            </a:p>
          </p:txBody>
        </p:sp>
        <p:sp>
          <p:nvSpPr>
            <p:cNvPr id="19751" name="Freeform 495"/>
            <p:cNvSpPr>
              <a:spLocks/>
            </p:cNvSpPr>
            <p:nvPr/>
          </p:nvSpPr>
          <p:spPr bwMode="auto">
            <a:xfrm>
              <a:off x="5822950" y="1951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52" name="Oval 496"/>
            <p:cNvSpPr>
              <a:spLocks noChangeArrowheads="1"/>
            </p:cNvSpPr>
            <p:nvPr/>
          </p:nvSpPr>
          <p:spPr bwMode="auto">
            <a:xfrm>
              <a:off x="5937250" y="1685925"/>
              <a:ext cx="85725" cy="85725"/>
            </a:xfrm>
            <a:prstGeom prst="ellipse">
              <a:avLst/>
            </a:prstGeom>
            <a:solidFill>
              <a:srgbClr val="FF0000"/>
            </a:solidFill>
            <a:ln w="9525">
              <a:noFill/>
              <a:round/>
              <a:headEnd/>
              <a:tailEnd/>
            </a:ln>
          </p:spPr>
          <p:txBody>
            <a:bodyPr/>
            <a:lstStyle/>
            <a:p>
              <a:endParaRPr lang="en-US"/>
            </a:p>
          </p:txBody>
        </p:sp>
        <p:sp>
          <p:nvSpPr>
            <p:cNvPr id="19753" name="Oval 497"/>
            <p:cNvSpPr>
              <a:spLocks noChangeArrowheads="1"/>
            </p:cNvSpPr>
            <p:nvPr/>
          </p:nvSpPr>
          <p:spPr bwMode="auto">
            <a:xfrm>
              <a:off x="5937250" y="1685925"/>
              <a:ext cx="85725" cy="85725"/>
            </a:xfrm>
            <a:prstGeom prst="ellipse">
              <a:avLst/>
            </a:prstGeom>
            <a:noFill/>
            <a:ln w="0">
              <a:solidFill>
                <a:srgbClr val="FF0000"/>
              </a:solidFill>
              <a:round/>
              <a:headEnd/>
              <a:tailEnd/>
            </a:ln>
          </p:spPr>
          <p:txBody>
            <a:bodyPr/>
            <a:lstStyle/>
            <a:p>
              <a:endParaRPr lang="en-US"/>
            </a:p>
          </p:txBody>
        </p:sp>
        <p:sp>
          <p:nvSpPr>
            <p:cNvPr id="19754" name="Oval 498"/>
            <p:cNvSpPr>
              <a:spLocks noChangeArrowheads="1"/>
            </p:cNvSpPr>
            <p:nvPr/>
          </p:nvSpPr>
          <p:spPr bwMode="auto">
            <a:xfrm>
              <a:off x="5937250" y="2055813"/>
              <a:ext cx="85725" cy="85725"/>
            </a:xfrm>
            <a:prstGeom prst="ellipse">
              <a:avLst/>
            </a:prstGeom>
            <a:solidFill>
              <a:srgbClr val="FF0000"/>
            </a:solidFill>
            <a:ln w="9525">
              <a:noFill/>
              <a:round/>
              <a:headEnd/>
              <a:tailEnd/>
            </a:ln>
          </p:spPr>
          <p:txBody>
            <a:bodyPr/>
            <a:lstStyle/>
            <a:p>
              <a:endParaRPr lang="en-US"/>
            </a:p>
          </p:txBody>
        </p:sp>
        <p:sp>
          <p:nvSpPr>
            <p:cNvPr id="19755" name="Oval 499"/>
            <p:cNvSpPr>
              <a:spLocks noChangeArrowheads="1"/>
            </p:cNvSpPr>
            <p:nvPr/>
          </p:nvSpPr>
          <p:spPr bwMode="auto">
            <a:xfrm>
              <a:off x="5937250" y="2055813"/>
              <a:ext cx="85725" cy="85725"/>
            </a:xfrm>
            <a:prstGeom prst="ellipse">
              <a:avLst/>
            </a:prstGeom>
            <a:noFill/>
            <a:ln w="0">
              <a:solidFill>
                <a:srgbClr val="FF0000"/>
              </a:solidFill>
              <a:round/>
              <a:headEnd/>
              <a:tailEnd/>
            </a:ln>
          </p:spPr>
          <p:txBody>
            <a:bodyPr/>
            <a:lstStyle/>
            <a:p>
              <a:endParaRPr lang="en-US"/>
            </a:p>
          </p:txBody>
        </p:sp>
        <p:sp>
          <p:nvSpPr>
            <p:cNvPr id="19756" name="Oval 500"/>
            <p:cNvSpPr>
              <a:spLocks noChangeArrowheads="1"/>
            </p:cNvSpPr>
            <p:nvPr/>
          </p:nvSpPr>
          <p:spPr bwMode="auto">
            <a:xfrm>
              <a:off x="5908675" y="2398713"/>
              <a:ext cx="85725" cy="85725"/>
            </a:xfrm>
            <a:prstGeom prst="ellipse">
              <a:avLst/>
            </a:prstGeom>
            <a:solidFill>
              <a:srgbClr val="FF0000"/>
            </a:solidFill>
            <a:ln w="9525">
              <a:noFill/>
              <a:round/>
              <a:headEnd/>
              <a:tailEnd/>
            </a:ln>
          </p:spPr>
          <p:txBody>
            <a:bodyPr/>
            <a:lstStyle/>
            <a:p>
              <a:endParaRPr lang="en-US"/>
            </a:p>
          </p:txBody>
        </p:sp>
        <p:sp>
          <p:nvSpPr>
            <p:cNvPr id="19757" name="Oval 501"/>
            <p:cNvSpPr>
              <a:spLocks noChangeArrowheads="1"/>
            </p:cNvSpPr>
            <p:nvPr/>
          </p:nvSpPr>
          <p:spPr bwMode="auto">
            <a:xfrm>
              <a:off x="5908675" y="2398713"/>
              <a:ext cx="85725" cy="85725"/>
            </a:xfrm>
            <a:prstGeom prst="ellipse">
              <a:avLst/>
            </a:prstGeom>
            <a:noFill/>
            <a:ln w="0">
              <a:solidFill>
                <a:srgbClr val="FF0000"/>
              </a:solidFill>
              <a:round/>
              <a:headEnd/>
              <a:tailEnd/>
            </a:ln>
          </p:spPr>
          <p:txBody>
            <a:bodyPr/>
            <a:lstStyle/>
            <a:p>
              <a:endParaRPr lang="en-US"/>
            </a:p>
          </p:txBody>
        </p:sp>
        <p:sp>
          <p:nvSpPr>
            <p:cNvPr id="19758" name="Freeform 502"/>
            <p:cNvSpPr>
              <a:spLocks/>
            </p:cNvSpPr>
            <p:nvPr/>
          </p:nvSpPr>
          <p:spPr bwMode="auto">
            <a:xfrm>
              <a:off x="5765800" y="1989138"/>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EF0000"/>
            </a:solidFill>
            <a:ln w="9525">
              <a:noFill/>
              <a:round/>
              <a:headEnd/>
              <a:tailEnd/>
            </a:ln>
          </p:spPr>
          <p:txBody>
            <a:bodyPr/>
            <a:lstStyle/>
            <a:p>
              <a:endParaRPr lang="en-US"/>
            </a:p>
          </p:txBody>
        </p:sp>
        <p:sp>
          <p:nvSpPr>
            <p:cNvPr id="19759" name="Freeform 503"/>
            <p:cNvSpPr>
              <a:spLocks/>
            </p:cNvSpPr>
            <p:nvPr/>
          </p:nvSpPr>
          <p:spPr bwMode="auto">
            <a:xfrm>
              <a:off x="5765800" y="1989138"/>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60" name="Oval 504"/>
            <p:cNvSpPr>
              <a:spLocks noChangeArrowheads="1"/>
            </p:cNvSpPr>
            <p:nvPr/>
          </p:nvSpPr>
          <p:spPr bwMode="auto">
            <a:xfrm>
              <a:off x="5710238" y="2065338"/>
              <a:ext cx="84137" cy="85725"/>
            </a:xfrm>
            <a:prstGeom prst="ellipse">
              <a:avLst/>
            </a:prstGeom>
            <a:solidFill>
              <a:srgbClr val="FF0000"/>
            </a:solidFill>
            <a:ln w="9525">
              <a:noFill/>
              <a:round/>
              <a:headEnd/>
              <a:tailEnd/>
            </a:ln>
          </p:spPr>
          <p:txBody>
            <a:bodyPr/>
            <a:lstStyle/>
            <a:p>
              <a:endParaRPr lang="en-US"/>
            </a:p>
          </p:txBody>
        </p:sp>
        <p:sp>
          <p:nvSpPr>
            <p:cNvPr id="19761" name="Oval 505"/>
            <p:cNvSpPr>
              <a:spLocks noChangeArrowheads="1"/>
            </p:cNvSpPr>
            <p:nvPr/>
          </p:nvSpPr>
          <p:spPr bwMode="auto">
            <a:xfrm>
              <a:off x="5710238" y="2065338"/>
              <a:ext cx="84137" cy="85725"/>
            </a:xfrm>
            <a:prstGeom prst="ellipse">
              <a:avLst/>
            </a:prstGeom>
            <a:noFill/>
            <a:ln w="0">
              <a:solidFill>
                <a:srgbClr val="FF0000"/>
              </a:solidFill>
              <a:round/>
              <a:headEnd/>
              <a:tailEnd/>
            </a:ln>
          </p:spPr>
          <p:txBody>
            <a:bodyPr/>
            <a:lstStyle/>
            <a:p>
              <a:endParaRPr lang="en-US"/>
            </a:p>
          </p:txBody>
        </p:sp>
        <p:sp>
          <p:nvSpPr>
            <p:cNvPr id="19762" name="Freeform 506"/>
            <p:cNvSpPr>
              <a:spLocks/>
            </p:cNvSpPr>
            <p:nvPr/>
          </p:nvSpPr>
          <p:spPr bwMode="auto">
            <a:xfrm>
              <a:off x="5643563" y="1989138"/>
              <a:ext cx="179387" cy="247650"/>
            </a:xfrm>
            <a:custGeom>
              <a:avLst/>
              <a:gdLst>
                <a:gd name="T0" fmla="*/ 2147483647 w 113"/>
                <a:gd name="T1" fmla="*/ 2147483647 h 156"/>
                <a:gd name="T2" fmla="*/ 0 w 113"/>
                <a:gd name="T3" fmla="*/ 2147483647 h 156"/>
                <a:gd name="T4" fmla="*/ 2147483647 w 113"/>
                <a:gd name="T5" fmla="*/ 0 h 156"/>
                <a:gd name="T6" fmla="*/ 2147483647 w 113"/>
                <a:gd name="T7" fmla="*/ 2147483647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EF0000"/>
            </a:solidFill>
            <a:ln w="9525">
              <a:noFill/>
              <a:round/>
              <a:headEnd/>
              <a:tailEnd/>
            </a:ln>
          </p:spPr>
          <p:txBody>
            <a:bodyPr/>
            <a:lstStyle/>
            <a:p>
              <a:endParaRPr lang="en-US"/>
            </a:p>
          </p:txBody>
        </p:sp>
        <p:sp>
          <p:nvSpPr>
            <p:cNvPr id="19763" name="Freeform 507"/>
            <p:cNvSpPr>
              <a:spLocks/>
            </p:cNvSpPr>
            <p:nvPr/>
          </p:nvSpPr>
          <p:spPr bwMode="auto">
            <a:xfrm>
              <a:off x="5643563" y="1989138"/>
              <a:ext cx="179387"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64" name="Freeform 508"/>
            <p:cNvSpPr>
              <a:spLocks/>
            </p:cNvSpPr>
            <p:nvPr/>
          </p:nvSpPr>
          <p:spPr bwMode="auto">
            <a:xfrm>
              <a:off x="5765800" y="220821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84" y="156"/>
                  </a:moveTo>
                  <a:lnTo>
                    <a:pt x="0" y="18"/>
                  </a:lnTo>
                  <a:lnTo>
                    <a:pt x="114" y="0"/>
                  </a:lnTo>
                  <a:lnTo>
                    <a:pt x="84" y="156"/>
                  </a:lnTo>
                  <a:close/>
                </a:path>
              </a:pathLst>
            </a:custGeom>
            <a:solidFill>
              <a:srgbClr val="FF4000"/>
            </a:solidFill>
            <a:ln w="9525">
              <a:noFill/>
              <a:round/>
              <a:headEnd/>
              <a:tailEnd/>
            </a:ln>
          </p:spPr>
          <p:txBody>
            <a:bodyPr/>
            <a:lstStyle/>
            <a:p>
              <a:endParaRPr lang="en-US"/>
            </a:p>
          </p:txBody>
        </p:sp>
        <p:sp>
          <p:nvSpPr>
            <p:cNvPr id="19765" name="Freeform 509"/>
            <p:cNvSpPr>
              <a:spLocks/>
            </p:cNvSpPr>
            <p:nvPr/>
          </p:nvSpPr>
          <p:spPr bwMode="auto">
            <a:xfrm>
              <a:off x="5765800" y="220821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4" y="26"/>
                  </a:moveTo>
                  <a:lnTo>
                    <a:pt x="0" y="3"/>
                  </a:lnTo>
                  <a:lnTo>
                    <a:pt x="19" y="0"/>
                  </a:lnTo>
                </a:path>
              </a:pathLst>
            </a:custGeom>
            <a:noFill/>
            <a:ln w="0">
              <a:solidFill>
                <a:srgbClr val="000000"/>
              </a:solidFill>
              <a:round/>
              <a:headEnd/>
              <a:tailEnd/>
            </a:ln>
          </p:spPr>
          <p:txBody>
            <a:bodyPr/>
            <a:lstStyle/>
            <a:p>
              <a:endParaRPr lang="en-US"/>
            </a:p>
          </p:txBody>
        </p:sp>
        <p:sp>
          <p:nvSpPr>
            <p:cNvPr id="19766" name="Oval 510"/>
            <p:cNvSpPr>
              <a:spLocks noChangeArrowheads="1"/>
            </p:cNvSpPr>
            <p:nvPr/>
          </p:nvSpPr>
          <p:spPr bwMode="auto">
            <a:xfrm>
              <a:off x="5634038" y="2189163"/>
              <a:ext cx="85725" cy="85725"/>
            </a:xfrm>
            <a:prstGeom prst="ellipse">
              <a:avLst/>
            </a:prstGeom>
            <a:solidFill>
              <a:srgbClr val="FF0000"/>
            </a:solidFill>
            <a:ln w="9525">
              <a:noFill/>
              <a:round/>
              <a:headEnd/>
              <a:tailEnd/>
            </a:ln>
          </p:spPr>
          <p:txBody>
            <a:bodyPr/>
            <a:lstStyle/>
            <a:p>
              <a:endParaRPr lang="en-US"/>
            </a:p>
          </p:txBody>
        </p:sp>
        <p:sp>
          <p:nvSpPr>
            <p:cNvPr id="19767" name="Oval 511"/>
            <p:cNvSpPr>
              <a:spLocks noChangeArrowheads="1"/>
            </p:cNvSpPr>
            <p:nvPr/>
          </p:nvSpPr>
          <p:spPr bwMode="auto">
            <a:xfrm>
              <a:off x="5634038" y="2189163"/>
              <a:ext cx="85725" cy="85725"/>
            </a:xfrm>
            <a:prstGeom prst="ellipse">
              <a:avLst/>
            </a:prstGeom>
            <a:noFill/>
            <a:ln w="0">
              <a:solidFill>
                <a:srgbClr val="FF0000"/>
              </a:solidFill>
              <a:round/>
              <a:headEnd/>
              <a:tailEnd/>
            </a:ln>
          </p:spPr>
          <p:txBody>
            <a:bodyPr/>
            <a:lstStyle/>
            <a:p>
              <a:endParaRPr lang="en-US"/>
            </a:p>
          </p:txBody>
        </p:sp>
        <p:sp>
          <p:nvSpPr>
            <p:cNvPr id="19768" name="Freeform 512"/>
            <p:cNvSpPr>
              <a:spLocks/>
            </p:cNvSpPr>
            <p:nvPr/>
          </p:nvSpPr>
          <p:spPr bwMode="auto">
            <a:xfrm>
              <a:off x="5595938" y="2017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0000"/>
            </a:solidFill>
            <a:ln w="9525">
              <a:noFill/>
              <a:round/>
              <a:headEnd/>
              <a:tailEnd/>
            </a:ln>
          </p:spPr>
          <p:txBody>
            <a:bodyPr/>
            <a:lstStyle/>
            <a:p>
              <a:endParaRPr lang="en-US"/>
            </a:p>
          </p:txBody>
        </p:sp>
        <p:sp>
          <p:nvSpPr>
            <p:cNvPr id="19769" name="Freeform 513"/>
            <p:cNvSpPr>
              <a:spLocks/>
            </p:cNvSpPr>
            <p:nvPr/>
          </p:nvSpPr>
          <p:spPr bwMode="auto">
            <a:xfrm>
              <a:off x="5595938" y="2017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70" name="Freeform 514"/>
            <p:cNvSpPr>
              <a:spLocks/>
            </p:cNvSpPr>
            <p:nvPr/>
          </p:nvSpPr>
          <p:spPr bwMode="auto">
            <a:xfrm>
              <a:off x="5719763" y="2236788"/>
              <a:ext cx="179387" cy="257175"/>
            </a:xfrm>
            <a:custGeom>
              <a:avLst/>
              <a:gdLst>
                <a:gd name="T0" fmla="*/ 0 w 113"/>
                <a:gd name="T1" fmla="*/ 2147483647 h 162"/>
                <a:gd name="T2" fmla="*/ 2147483647 w 113"/>
                <a:gd name="T3" fmla="*/ 2147483647 h 162"/>
                <a:gd name="T4" fmla="*/ 2147483647 w 113"/>
                <a:gd name="T5" fmla="*/ 0 h 162"/>
                <a:gd name="T6" fmla="*/ 0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38"/>
                  </a:lnTo>
                  <a:lnTo>
                    <a:pt x="29" y="0"/>
                  </a:lnTo>
                  <a:lnTo>
                    <a:pt x="0" y="162"/>
                  </a:lnTo>
                  <a:close/>
                </a:path>
              </a:pathLst>
            </a:custGeom>
            <a:solidFill>
              <a:srgbClr val="FF3000"/>
            </a:solidFill>
            <a:ln w="9525">
              <a:noFill/>
              <a:round/>
              <a:headEnd/>
              <a:tailEnd/>
            </a:ln>
          </p:spPr>
          <p:txBody>
            <a:bodyPr/>
            <a:lstStyle/>
            <a:p>
              <a:endParaRPr lang="en-US"/>
            </a:p>
          </p:txBody>
        </p:sp>
        <p:sp>
          <p:nvSpPr>
            <p:cNvPr id="19771" name="Freeform 515"/>
            <p:cNvSpPr>
              <a:spLocks/>
            </p:cNvSpPr>
            <p:nvPr/>
          </p:nvSpPr>
          <p:spPr bwMode="auto">
            <a:xfrm>
              <a:off x="5719763" y="2236788"/>
              <a:ext cx="179387"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772" name="Freeform 516"/>
            <p:cNvSpPr>
              <a:spLocks/>
            </p:cNvSpPr>
            <p:nvPr/>
          </p:nvSpPr>
          <p:spPr bwMode="auto">
            <a:xfrm>
              <a:off x="5719763" y="2455863"/>
              <a:ext cx="179387" cy="257175"/>
            </a:xfrm>
            <a:custGeom>
              <a:avLst/>
              <a:gdLst>
                <a:gd name="T0" fmla="*/ 2147483647 w 113"/>
                <a:gd name="T1" fmla="*/ 2147483647 h 162"/>
                <a:gd name="T2" fmla="*/ 0 w 113"/>
                <a:gd name="T3" fmla="*/ 2147483647 h 162"/>
                <a:gd name="T4" fmla="*/ 2147483647 w 113"/>
                <a:gd name="T5" fmla="*/ 0 h 162"/>
                <a:gd name="T6" fmla="*/ 2147483647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77" y="162"/>
                  </a:moveTo>
                  <a:lnTo>
                    <a:pt x="0" y="24"/>
                  </a:lnTo>
                  <a:lnTo>
                    <a:pt x="113" y="0"/>
                  </a:lnTo>
                  <a:lnTo>
                    <a:pt x="77" y="162"/>
                  </a:lnTo>
                  <a:close/>
                </a:path>
              </a:pathLst>
            </a:custGeom>
            <a:solidFill>
              <a:srgbClr val="FF8F00"/>
            </a:solidFill>
            <a:ln w="9525">
              <a:noFill/>
              <a:round/>
              <a:headEnd/>
              <a:tailEnd/>
            </a:ln>
          </p:spPr>
          <p:txBody>
            <a:bodyPr/>
            <a:lstStyle/>
            <a:p>
              <a:endParaRPr lang="en-US"/>
            </a:p>
          </p:txBody>
        </p:sp>
        <p:sp>
          <p:nvSpPr>
            <p:cNvPr id="19773" name="Freeform 517"/>
            <p:cNvSpPr>
              <a:spLocks/>
            </p:cNvSpPr>
            <p:nvPr/>
          </p:nvSpPr>
          <p:spPr bwMode="auto">
            <a:xfrm>
              <a:off x="5719763" y="2455863"/>
              <a:ext cx="179387"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774" name="Oval 518"/>
            <p:cNvSpPr>
              <a:spLocks noChangeArrowheads="1"/>
            </p:cNvSpPr>
            <p:nvPr/>
          </p:nvSpPr>
          <p:spPr bwMode="auto">
            <a:xfrm>
              <a:off x="5822950" y="1695450"/>
              <a:ext cx="85725" cy="85725"/>
            </a:xfrm>
            <a:prstGeom prst="ellipse">
              <a:avLst/>
            </a:prstGeom>
            <a:solidFill>
              <a:srgbClr val="FF0000"/>
            </a:solidFill>
            <a:ln w="9525">
              <a:noFill/>
              <a:round/>
              <a:headEnd/>
              <a:tailEnd/>
            </a:ln>
          </p:spPr>
          <p:txBody>
            <a:bodyPr/>
            <a:lstStyle/>
            <a:p>
              <a:endParaRPr lang="en-US"/>
            </a:p>
          </p:txBody>
        </p:sp>
        <p:sp>
          <p:nvSpPr>
            <p:cNvPr id="19775" name="Oval 519"/>
            <p:cNvSpPr>
              <a:spLocks noChangeArrowheads="1"/>
            </p:cNvSpPr>
            <p:nvPr/>
          </p:nvSpPr>
          <p:spPr bwMode="auto">
            <a:xfrm>
              <a:off x="5822950" y="1695450"/>
              <a:ext cx="85725" cy="85725"/>
            </a:xfrm>
            <a:prstGeom prst="ellipse">
              <a:avLst/>
            </a:prstGeom>
            <a:noFill/>
            <a:ln w="0">
              <a:solidFill>
                <a:srgbClr val="FF0000"/>
              </a:solidFill>
              <a:round/>
              <a:headEnd/>
              <a:tailEnd/>
            </a:ln>
          </p:spPr>
          <p:txBody>
            <a:bodyPr/>
            <a:lstStyle/>
            <a:p>
              <a:endParaRPr lang="en-US"/>
            </a:p>
          </p:txBody>
        </p:sp>
        <p:sp>
          <p:nvSpPr>
            <p:cNvPr id="19776" name="Oval 520"/>
            <p:cNvSpPr>
              <a:spLocks noChangeArrowheads="1"/>
            </p:cNvSpPr>
            <p:nvPr/>
          </p:nvSpPr>
          <p:spPr bwMode="auto">
            <a:xfrm>
              <a:off x="5775325" y="2674938"/>
              <a:ext cx="85725" cy="85725"/>
            </a:xfrm>
            <a:prstGeom prst="ellipse">
              <a:avLst/>
            </a:prstGeom>
            <a:solidFill>
              <a:srgbClr val="FF0000"/>
            </a:solidFill>
            <a:ln w="9525">
              <a:noFill/>
              <a:round/>
              <a:headEnd/>
              <a:tailEnd/>
            </a:ln>
          </p:spPr>
          <p:txBody>
            <a:bodyPr/>
            <a:lstStyle/>
            <a:p>
              <a:endParaRPr lang="en-US"/>
            </a:p>
          </p:txBody>
        </p:sp>
        <p:sp>
          <p:nvSpPr>
            <p:cNvPr id="19777" name="Oval 521"/>
            <p:cNvSpPr>
              <a:spLocks noChangeArrowheads="1"/>
            </p:cNvSpPr>
            <p:nvPr/>
          </p:nvSpPr>
          <p:spPr bwMode="auto">
            <a:xfrm>
              <a:off x="5775325" y="2674938"/>
              <a:ext cx="85725" cy="85725"/>
            </a:xfrm>
            <a:prstGeom prst="ellipse">
              <a:avLst/>
            </a:prstGeom>
            <a:noFill/>
            <a:ln w="0">
              <a:solidFill>
                <a:srgbClr val="FF0000"/>
              </a:solidFill>
              <a:round/>
              <a:headEnd/>
              <a:tailEnd/>
            </a:ln>
          </p:spPr>
          <p:txBody>
            <a:bodyPr/>
            <a:lstStyle/>
            <a:p>
              <a:endParaRPr lang="en-US"/>
            </a:p>
          </p:txBody>
        </p:sp>
        <p:sp>
          <p:nvSpPr>
            <p:cNvPr id="19778" name="Freeform 522"/>
            <p:cNvSpPr>
              <a:spLocks/>
            </p:cNvSpPr>
            <p:nvPr/>
          </p:nvSpPr>
          <p:spPr bwMode="auto">
            <a:xfrm>
              <a:off x="5472113" y="2017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0000"/>
            </a:solidFill>
            <a:ln w="9525">
              <a:noFill/>
              <a:round/>
              <a:headEnd/>
              <a:tailEnd/>
            </a:ln>
          </p:spPr>
          <p:txBody>
            <a:bodyPr/>
            <a:lstStyle/>
            <a:p>
              <a:endParaRPr lang="en-US"/>
            </a:p>
          </p:txBody>
        </p:sp>
        <p:sp>
          <p:nvSpPr>
            <p:cNvPr id="19779" name="Freeform 523"/>
            <p:cNvSpPr>
              <a:spLocks/>
            </p:cNvSpPr>
            <p:nvPr/>
          </p:nvSpPr>
          <p:spPr bwMode="auto">
            <a:xfrm>
              <a:off x="5472113" y="2017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80" name="Freeform 524"/>
            <p:cNvSpPr>
              <a:spLocks/>
            </p:cNvSpPr>
            <p:nvPr/>
          </p:nvSpPr>
          <p:spPr bwMode="auto">
            <a:xfrm>
              <a:off x="5595938" y="223678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3000"/>
            </a:solidFill>
            <a:ln w="9525">
              <a:noFill/>
              <a:round/>
              <a:headEnd/>
              <a:tailEnd/>
            </a:ln>
          </p:spPr>
          <p:txBody>
            <a:bodyPr/>
            <a:lstStyle/>
            <a:p>
              <a:endParaRPr lang="en-US"/>
            </a:p>
          </p:txBody>
        </p:sp>
        <p:sp>
          <p:nvSpPr>
            <p:cNvPr id="19781" name="Freeform 525"/>
            <p:cNvSpPr>
              <a:spLocks/>
            </p:cNvSpPr>
            <p:nvPr/>
          </p:nvSpPr>
          <p:spPr bwMode="auto">
            <a:xfrm>
              <a:off x="5595938" y="223678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82" name="Oval 526"/>
            <p:cNvSpPr>
              <a:spLocks noChangeArrowheads="1"/>
            </p:cNvSpPr>
            <p:nvPr/>
          </p:nvSpPr>
          <p:spPr bwMode="auto">
            <a:xfrm>
              <a:off x="5510213" y="2265363"/>
              <a:ext cx="85725" cy="85725"/>
            </a:xfrm>
            <a:prstGeom prst="ellipse">
              <a:avLst/>
            </a:prstGeom>
            <a:solidFill>
              <a:srgbClr val="FF0000"/>
            </a:solidFill>
            <a:ln w="9525">
              <a:noFill/>
              <a:round/>
              <a:headEnd/>
              <a:tailEnd/>
            </a:ln>
          </p:spPr>
          <p:txBody>
            <a:bodyPr/>
            <a:lstStyle/>
            <a:p>
              <a:endParaRPr lang="en-US"/>
            </a:p>
          </p:txBody>
        </p:sp>
        <p:sp>
          <p:nvSpPr>
            <p:cNvPr id="19783" name="Oval 527"/>
            <p:cNvSpPr>
              <a:spLocks noChangeArrowheads="1"/>
            </p:cNvSpPr>
            <p:nvPr/>
          </p:nvSpPr>
          <p:spPr bwMode="auto">
            <a:xfrm>
              <a:off x="5510213" y="2265363"/>
              <a:ext cx="85725" cy="85725"/>
            </a:xfrm>
            <a:prstGeom prst="ellipse">
              <a:avLst/>
            </a:prstGeom>
            <a:noFill/>
            <a:ln w="0">
              <a:solidFill>
                <a:srgbClr val="FF0000"/>
              </a:solidFill>
              <a:round/>
              <a:headEnd/>
              <a:tailEnd/>
            </a:ln>
          </p:spPr>
          <p:txBody>
            <a:bodyPr/>
            <a:lstStyle/>
            <a:p>
              <a:endParaRPr lang="en-US"/>
            </a:p>
          </p:txBody>
        </p:sp>
        <p:sp>
          <p:nvSpPr>
            <p:cNvPr id="19786" name="Oval 532"/>
            <p:cNvSpPr>
              <a:spLocks noChangeArrowheads="1"/>
            </p:cNvSpPr>
            <p:nvPr/>
          </p:nvSpPr>
          <p:spPr bwMode="auto">
            <a:xfrm>
              <a:off x="6545263" y="2389188"/>
              <a:ext cx="85725" cy="85725"/>
            </a:xfrm>
            <a:prstGeom prst="ellipse">
              <a:avLst/>
            </a:prstGeom>
            <a:noFill/>
            <a:ln w="0">
              <a:solidFill>
                <a:srgbClr val="FF0000"/>
              </a:solidFill>
              <a:round/>
              <a:headEnd/>
              <a:tailEnd/>
            </a:ln>
          </p:spPr>
          <p:txBody>
            <a:bodyPr/>
            <a:lstStyle/>
            <a:p>
              <a:endParaRPr lang="en-US"/>
            </a:p>
          </p:txBody>
        </p:sp>
        <p:sp>
          <p:nvSpPr>
            <p:cNvPr id="19787" name="Oval 533"/>
            <p:cNvSpPr>
              <a:spLocks noChangeArrowheads="1"/>
            </p:cNvSpPr>
            <p:nvPr/>
          </p:nvSpPr>
          <p:spPr bwMode="auto">
            <a:xfrm>
              <a:off x="6621463" y="2674938"/>
              <a:ext cx="85725" cy="85725"/>
            </a:xfrm>
            <a:prstGeom prst="ellipse">
              <a:avLst/>
            </a:prstGeom>
            <a:solidFill>
              <a:srgbClr val="FF0000"/>
            </a:solidFill>
            <a:ln w="0">
              <a:solidFill>
                <a:srgbClr val="FF0000"/>
              </a:solidFill>
              <a:round/>
              <a:headEnd/>
              <a:tailEnd/>
            </a:ln>
          </p:spPr>
          <p:txBody>
            <a:bodyPr/>
            <a:lstStyle/>
            <a:p>
              <a:endParaRPr lang="en-US"/>
            </a:p>
          </p:txBody>
        </p:sp>
      </p:grpSp>
      <p:sp>
        <p:nvSpPr>
          <p:cNvPr id="19788" name="Rectangle 534"/>
          <p:cNvSpPr>
            <a:spLocks noGrp="1" noChangeArrowheads="1"/>
          </p:cNvSpPr>
          <p:nvPr>
            <p:ph type="title"/>
          </p:nvPr>
        </p:nvSpPr>
        <p:spPr>
          <a:noFill/>
        </p:spPr>
        <p:txBody>
          <a:bodyPr/>
          <a:lstStyle/>
          <a:p>
            <a:r>
              <a:rPr lang="en-US" dirty="0" smtClean="0">
                <a:solidFill>
                  <a:schemeClr val="tx1"/>
                </a:solidFill>
                <a:sym typeface="Symbol" pitchFamily="18" charset="2"/>
              </a:rPr>
              <a:t>Linear Approximation: Regression*</a:t>
            </a:r>
          </a:p>
        </p:txBody>
      </p:sp>
      <p:grpSp>
        <p:nvGrpSpPr>
          <p:cNvPr id="4" name="Group 555"/>
          <p:cNvGrpSpPr>
            <a:grpSpLocks/>
          </p:cNvGrpSpPr>
          <p:nvPr/>
        </p:nvGrpSpPr>
        <p:grpSpPr bwMode="auto">
          <a:xfrm>
            <a:off x="1627035" y="5410200"/>
            <a:ext cx="3173565" cy="841375"/>
            <a:chOff x="-31730" y="5864225"/>
            <a:chExt cx="3173565" cy="840628"/>
          </a:xfrm>
        </p:grpSpPr>
        <p:sp>
          <p:nvSpPr>
            <p:cNvPr id="19796" name="Text Box 536"/>
            <p:cNvSpPr txBox="1">
              <a:spLocks noChangeArrowheads="1"/>
            </p:cNvSpPr>
            <p:nvPr/>
          </p:nvSpPr>
          <p:spPr bwMode="auto">
            <a:xfrm>
              <a:off x="-31730" y="5864225"/>
              <a:ext cx="1640193" cy="461255"/>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7" name="Picture 553" descr="txp_fig"/>
            <p:cNvPicPr>
              <a:picLocks noChangeAspect="1"/>
            </p:cNvPicPr>
            <p:nvPr>
              <p:custDataLst>
                <p:tags r:id="rId4"/>
              </p:custDataLst>
            </p:nvPr>
          </p:nvPicPr>
          <p:blipFill>
            <a:blip r:embed="rId7" cstate="print"/>
            <a:srcRect/>
            <a:stretch>
              <a:fillRect/>
            </a:stretch>
          </p:blipFill>
          <p:spPr bwMode="auto">
            <a:xfrm>
              <a:off x="72750" y="6352437"/>
              <a:ext cx="3069085" cy="352416"/>
            </a:xfrm>
            <a:prstGeom prst="rect">
              <a:avLst/>
            </a:prstGeom>
            <a:noFill/>
            <a:ln w="9525">
              <a:noFill/>
              <a:miter lim="800000"/>
              <a:headEnd/>
              <a:tailEnd/>
            </a:ln>
          </p:spPr>
        </p:pic>
      </p:grpSp>
      <p:grpSp>
        <p:nvGrpSpPr>
          <p:cNvPr id="5" name="Group 558"/>
          <p:cNvGrpSpPr>
            <a:grpSpLocks/>
          </p:cNvGrpSpPr>
          <p:nvPr/>
        </p:nvGrpSpPr>
        <p:grpSpPr bwMode="auto">
          <a:xfrm>
            <a:off x="6799856" y="5410200"/>
            <a:ext cx="4863507" cy="855663"/>
            <a:chOff x="4282035" y="5826125"/>
            <a:chExt cx="4864191" cy="856014"/>
          </a:xfrm>
        </p:grpSpPr>
        <p:sp>
          <p:nvSpPr>
            <p:cNvPr id="19794" name="Text Box 539"/>
            <p:cNvSpPr txBox="1">
              <a:spLocks noChangeArrowheads="1"/>
            </p:cNvSpPr>
            <p:nvPr/>
          </p:nvSpPr>
          <p:spPr bwMode="auto">
            <a:xfrm>
              <a:off x="4282035" y="5826125"/>
              <a:ext cx="1640424" cy="461854"/>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5" name="Picture 556" descr="txp_fig"/>
            <p:cNvPicPr>
              <a:picLocks noChangeAspect="1"/>
            </p:cNvPicPr>
            <p:nvPr>
              <p:custDataLst>
                <p:tags r:id="rId3"/>
              </p:custDataLst>
            </p:nvPr>
          </p:nvPicPr>
          <p:blipFill>
            <a:blip r:embed="rId8" cstate="print"/>
            <a:srcRect/>
            <a:stretch>
              <a:fillRect/>
            </a:stretch>
          </p:blipFill>
          <p:spPr bwMode="auto">
            <a:xfrm>
              <a:off x="4416385" y="6333624"/>
              <a:ext cx="4729841" cy="348515"/>
            </a:xfrm>
            <a:prstGeom prst="rect">
              <a:avLst/>
            </a:prstGeom>
            <a:noFill/>
            <a:ln w="9525">
              <a:noFill/>
              <a:miter lim="800000"/>
              <a:headEnd/>
              <a:tailEnd/>
            </a:ln>
          </p:spPr>
        </p:pic>
      </p:grpSp>
      <p:pic>
        <p:nvPicPr>
          <p:cNvPr id="553" name="Picture 552" descr="txp_fig"/>
          <p:cNvPicPr>
            <a:picLocks noChangeAspect="1"/>
          </p:cNvPicPr>
          <p:nvPr>
            <p:custDataLst>
              <p:tags r:id="rId1"/>
            </p:custDataLst>
          </p:nvPr>
        </p:nvPicPr>
        <p:blipFill>
          <a:blip r:embed="rId9" cstate="print"/>
          <a:srcRect/>
          <a:stretch>
            <a:fillRect/>
          </a:stretch>
        </p:blipFill>
        <p:spPr bwMode="auto">
          <a:xfrm>
            <a:off x="3240088" y="4575175"/>
            <a:ext cx="946150" cy="377825"/>
          </a:xfrm>
          <a:prstGeom prst="rect">
            <a:avLst/>
          </a:prstGeom>
          <a:noFill/>
          <a:ln w="9525">
            <a:noFill/>
            <a:miter lim="800000"/>
            <a:headEnd/>
            <a:tailEnd/>
          </a:ln>
        </p:spPr>
      </p:pic>
      <p:pic>
        <p:nvPicPr>
          <p:cNvPr id="544" name="Picture 543" descr="txp_fig"/>
          <p:cNvPicPr>
            <a:picLocks noChangeAspect="1"/>
          </p:cNvPicPr>
          <p:nvPr>
            <p:custDataLst>
              <p:tags r:id="rId2"/>
            </p:custDataLst>
          </p:nvPr>
        </p:nvPicPr>
        <p:blipFill>
          <a:blip r:embed="rId10" cstate="print"/>
          <a:srcRect/>
          <a:stretch>
            <a:fillRect/>
          </a:stretch>
        </p:blipFill>
        <p:spPr bwMode="auto">
          <a:xfrm>
            <a:off x="917575" y="2535238"/>
            <a:ext cx="225425" cy="3603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smtClean="0">
                <a:solidFill>
                  <a:schemeClr val="tx1"/>
                </a:solidFill>
                <a:sym typeface="Symbol" pitchFamily="18" charset="2"/>
              </a:rPr>
              <a:t>Optimization: Least Squares*</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3" name="Picture 68" descr="txp_fig"/>
          <p:cNvPicPr>
            <a:picLocks noChangeAspect="1" noChangeArrowheads="1"/>
          </p:cNvPicPr>
          <p:nvPr>
            <p:custDataLst>
              <p:tags r:id="rId1"/>
            </p:custDataLst>
          </p:nvPr>
        </p:nvPicPr>
        <p:blipFill>
          <a:blip r:embed="rId8" cstate="print"/>
          <a:srcRect/>
          <a:stretch>
            <a:fillRect/>
          </a:stretch>
        </p:blipFill>
        <p:spPr bwMode="auto">
          <a:xfrm>
            <a:off x="3679825" y="4170363"/>
            <a:ext cx="280987" cy="444500"/>
          </a:xfrm>
          <a:prstGeom prst="rect">
            <a:avLst/>
          </a:prstGeom>
          <a:noFill/>
          <a:ln w="28575" algn="ctr">
            <a:noFill/>
            <a:miter lim="800000"/>
            <a:headEnd/>
            <a:tailEnd/>
          </a:ln>
        </p:spPr>
      </p:pic>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5" name="Picture 70" descr="txp_fig"/>
          <p:cNvPicPr>
            <a:picLocks noChangeAspect="1" noChangeArrowheads="1"/>
          </p:cNvPicPr>
          <p:nvPr>
            <p:custDataLst>
              <p:tags r:id="rId2"/>
            </p:custDataLst>
          </p:nvPr>
        </p:nvPicPr>
        <p:blipFill>
          <a:blip r:embed="rId9" cstate="print"/>
          <a:srcRect/>
          <a:stretch>
            <a:fillRect/>
          </a:stretch>
        </p:blipFill>
        <p:spPr bwMode="auto">
          <a:xfrm>
            <a:off x="3689350" y="3619500"/>
            <a:ext cx="268287" cy="341313"/>
          </a:xfrm>
          <a:prstGeom prst="rect">
            <a:avLst/>
          </a:prstGeom>
          <a:noFill/>
          <a:ln w="28575" algn="ctr">
            <a:noFill/>
            <a:miter lim="800000"/>
            <a:headEnd/>
            <a:tailEnd/>
          </a:ln>
        </p:spPr>
      </p:pic>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2128837" y="4135438"/>
            <a:ext cx="1541463" cy="457200"/>
          </a:xfrm>
          <a:prstGeom prst="rect">
            <a:avLst/>
          </a:prstGeom>
          <a:noFill/>
          <a:ln w="28575" algn="ctr">
            <a:noFill/>
            <a:miter lim="800000"/>
            <a:headEnd/>
            <a:tailEnd/>
          </a:ln>
        </p:spPr>
        <p:txBody>
          <a:bodyPr wrap="none">
            <a:spAutoFit/>
          </a:bodyPr>
          <a:lstStyle/>
          <a:p>
            <a:pPr algn="ctr"/>
            <a:r>
              <a:rPr lang="en-US" sz="2400">
                <a:cs typeface="Arial" charset="0"/>
              </a:rPr>
              <a:t>Prediction</a:t>
            </a:r>
          </a:p>
        </p:txBody>
      </p:sp>
      <p:sp>
        <p:nvSpPr>
          <p:cNvPr id="20539" name="Text Box 74"/>
          <p:cNvSpPr txBox="1">
            <a:spLocks noChangeArrowheads="1"/>
          </p:cNvSpPr>
          <p:nvPr/>
        </p:nvSpPr>
        <p:spPr bwMode="auto">
          <a:xfrm>
            <a:off x="1858962" y="3502025"/>
            <a:ext cx="1828800" cy="457200"/>
          </a:xfrm>
          <a:prstGeom prst="rect">
            <a:avLst/>
          </a:prstGeom>
          <a:noFill/>
          <a:ln w="28575" algn="ctr">
            <a:noFill/>
            <a:miter lim="800000"/>
            <a:headEnd/>
            <a:tailEnd/>
          </a:ln>
        </p:spPr>
        <p:txBody>
          <a:bodyPr wrap="none">
            <a:spAutoFit/>
          </a:bodyPr>
          <a:lstStyle/>
          <a:p>
            <a:pPr algn="ctr"/>
            <a:r>
              <a:rPr lang="en-US" sz="2400">
                <a:cs typeface="Arial" charset="0"/>
              </a:rPr>
              <a:t>Observation</a:t>
            </a:r>
          </a:p>
        </p:txBody>
      </p:sp>
      <p:pic>
        <p:nvPicPr>
          <p:cNvPr id="76" name="Picture 75" descr="txp_fig"/>
          <p:cNvPicPr>
            <a:picLocks noChangeAspect="1"/>
          </p:cNvPicPr>
          <p:nvPr>
            <p:custDataLst>
              <p:tags r:id="rId3"/>
            </p:custDataLst>
          </p:nvPr>
        </p:nvPicPr>
        <p:blipFill>
          <a:blip r:embed="rId10" cstate="print"/>
          <a:stretch>
            <a:fillRect/>
          </a:stretch>
        </p:blipFill>
        <p:spPr bwMode="auto">
          <a:xfrm>
            <a:off x="6253414" y="6146800"/>
            <a:ext cx="985586" cy="393999"/>
          </a:xfrm>
          <a:prstGeom prst="rect">
            <a:avLst/>
          </a:prstGeom>
          <a:noFill/>
          <a:ln/>
          <a:effectLst/>
        </p:spPr>
      </p:pic>
      <p:pic>
        <p:nvPicPr>
          <p:cNvPr id="21565" name="Picture 84" descr="txp_fig"/>
          <p:cNvPicPr>
            <a:picLocks noChangeAspect="1"/>
          </p:cNvPicPr>
          <p:nvPr>
            <p:custDataLst>
              <p:tags r:id="rId4"/>
            </p:custDataLst>
          </p:nvPr>
        </p:nvPicPr>
        <p:blipFill>
          <a:blip r:embed="rId11" cstate="print"/>
          <a:srcRect/>
          <a:stretch>
            <a:fillRect/>
          </a:stretch>
        </p:blipFill>
        <p:spPr bwMode="auto">
          <a:xfrm>
            <a:off x="6858000" y="1447800"/>
            <a:ext cx="3567113" cy="971550"/>
          </a:xfrm>
          <a:prstGeom prst="rect">
            <a:avLst/>
          </a:prstGeom>
          <a:noFill/>
          <a:ln w="9525">
            <a:noFill/>
            <a:miter lim="800000"/>
            <a:headEnd/>
            <a:tailEnd/>
          </a:ln>
        </p:spPr>
      </p:pic>
      <p:pic>
        <p:nvPicPr>
          <p:cNvPr id="21567" name="Picture 83" descr="txp_fig"/>
          <p:cNvPicPr>
            <a:picLocks noChangeAspect="1"/>
          </p:cNvPicPr>
          <p:nvPr>
            <p:custDataLst>
              <p:tags r:id="rId5"/>
            </p:custDataLst>
          </p:nvPr>
        </p:nvPicPr>
        <p:blipFill>
          <a:blip r:embed="rId12" cstate="print"/>
          <a:srcRect/>
          <a:stretch>
            <a:fillRect/>
          </a:stretch>
        </p:blipFill>
        <p:spPr bwMode="auto">
          <a:xfrm>
            <a:off x="1905000" y="1676400"/>
            <a:ext cx="4724400" cy="809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t>Minimizing Error*</a:t>
            </a:r>
          </a:p>
        </p:txBody>
      </p:sp>
      <p:pic>
        <p:nvPicPr>
          <p:cNvPr id="20" name="Picture 19" descr="txp_fig"/>
          <p:cNvPicPr>
            <a:picLocks noChangeAspect="1"/>
          </p:cNvPicPr>
          <p:nvPr>
            <p:custDataLst>
              <p:tags r:id="rId1"/>
            </p:custDataLst>
          </p:nvPr>
        </p:nvPicPr>
        <p:blipFill>
          <a:blip r:embed="rId6" cstate="print"/>
          <a:srcRect/>
          <a:stretch>
            <a:fillRect/>
          </a:stretch>
        </p:blipFill>
        <p:spPr bwMode="auto">
          <a:xfrm>
            <a:off x="1909763" y="1905001"/>
            <a:ext cx="4264005" cy="913212"/>
          </a:xfrm>
          <a:prstGeom prst="rect">
            <a:avLst/>
          </a:prstGeom>
          <a:noFill/>
          <a:ln w="9525">
            <a:noFill/>
            <a:miter lim="800000"/>
            <a:headEnd/>
            <a:tailEnd/>
          </a:ln>
        </p:spPr>
      </p:pic>
      <p:pic>
        <p:nvPicPr>
          <p:cNvPr id="23" name="Picture 22" descr="txp_fig"/>
          <p:cNvPicPr>
            <a:picLocks noChangeAspect="1"/>
          </p:cNvPicPr>
          <p:nvPr>
            <p:custDataLst>
              <p:tags r:id="rId2"/>
            </p:custDataLst>
          </p:nvPr>
        </p:nvPicPr>
        <p:blipFill>
          <a:blip r:embed="rId7" cstate="print"/>
          <a:srcRect/>
          <a:stretch>
            <a:fillRect/>
          </a:stretch>
        </p:blipFill>
        <p:spPr bwMode="auto">
          <a:xfrm>
            <a:off x="1587627" y="2895600"/>
            <a:ext cx="5270373" cy="844050"/>
          </a:xfrm>
          <a:prstGeom prst="rect">
            <a:avLst/>
          </a:prstGeom>
          <a:noFill/>
          <a:ln w="9525">
            <a:noFill/>
            <a:miter lim="800000"/>
            <a:headEnd/>
            <a:tailEnd/>
          </a:ln>
        </p:spPr>
      </p:pic>
      <p:sp>
        <p:nvSpPr>
          <p:cNvPr id="36871" name="Text Box 12"/>
          <p:cNvSpPr txBox="1">
            <a:spLocks noChangeArrowheads="1"/>
          </p:cNvSpPr>
          <p:nvPr/>
        </p:nvSpPr>
        <p:spPr bwMode="auto">
          <a:xfrm>
            <a:off x="457200" y="4800600"/>
            <a:ext cx="44958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Approximate q update explained:</a:t>
            </a:r>
          </a:p>
        </p:txBody>
      </p:sp>
      <p:pic>
        <p:nvPicPr>
          <p:cNvPr id="25" name="Picture 24" descr="txp_fig"/>
          <p:cNvPicPr>
            <a:picLocks noChangeAspect="1"/>
          </p:cNvPicPr>
          <p:nvPr>
            <p:custDataLst>
              <p:tags r:id="rId3"/>
            </p:custDataLst>
          </p:nvPr>
        </p:nvPicPr>
        <p:blipFill>
          <a:blip r:embed="rId8" cstate="print"/>
          <a:srcRect/>
          <a:stretch>
            <a:fillRect/>
          </a:stretch>
        </p:blipFill>
        <p:spPr bwMode="auto">
          <a:xfrm>
            <a:off x="1792288" y="3886200"/>
            <a:ext cx="5065712" cy="844050"/>
          </a:xfrm>
          <a:prstGeom prst="rect">
            <a:avLst/>
          </a:prstGeom>
          <a:noFill/>
          <a:ln w="9525">
            <a:noFill/>
            <a:miter lim="800000"/>
            <a:headEnd/>
            <a:tailEnd/>
          </a:ln>
        </p:spPr>
      </p:pic>
      <p:pic>
        <p:nvPicPr>
          <p:cNvPr id="27" name="Picture 26" descr="txp_fig"/>
          <p:cNvPicPr>
            <a:picLocks noChangeAspect="1"/>
          </p:cNvPicPr>
          <p:nvPr>
            <p:custDataLst>
              <p:tags r:id="rId4"/>
            </p:custDataLst>
          </p:nvPr>
        </p:nvPicPr>
        <p:blipFill>
          <a:blip r:embed="rId9" cstate="print"/>
          <a:srcRect/>
          <a:stretch>
            <a:fillRect/>
          </a:stretch>
        </p:blipFill>
        <p:spPr bwMode="auto">
          <a:xfrm>
            <a:off x="1816100" y="5410200"/>
            <a:ext cx="7556500" cy="481013"/>
          </a:xfrm>
          <a:prstGeom prst="rect">
            <a:avLst/>
          </a:prstGeom>
          <a:noFill/>
          <a:ln w="9525">
            <a:noFill/>
            <a:miter lim="800000"/>
            <a:headEnd/>
            <a:tailEnd/>
          </a:ln>
        </p:spPr>
      </p:pic>
      <p:sp>
        <p:nvSpPr>
          <p:cNvPr id="17" name="Text Box 12"/>
          <p:cNvSpPr txBox="1">
            <a:spLocks noChangeArrowheads="1"/>
          </p:cNvSpPr>
          <p:nvPr/>
        </p:nvSpPr>
        <p:spPr bwMode="auto">
          <a:xfrm>
            <a:off x="457200" y="1295400"/>
            <a:ext cx="11125200" cy="461665"/>
          </a:xfrm>
          <a:prstGeom prst="rect">
            <a:avLst/>
          </a:prstGeom>
          <a:noFill/>
          <a:ln w="9525">
            <a:noFill/>
            <a:miter lim="800000"/>
            <a:headEnd/>
            <a:tailEnd/>
          </a:ln>
        </p:spPr>
        <p:txBody>
          <a:bodyPr wrap="square">
            <a:spAutoFit/>
          </a:bodyPr>
          <a:lstStyle/>
          <a:p>
            <a:pPr>
              <a:spcBef>
                <a:spcPct val="50000"/>
              </a:spcBef>
            </a:pPr>
            <a:r>
              <a:rPr lang="en-US" sz="2400" dirty="0">
                <a:latin typeface="Calibri" pitchFamily="34" charset="0"/>
              </a:rPr>
              <a:t>Imagine we had only one point </a:t>
            </a:r>
            <a:r>
              <a:rPr lang="en-US" sz="2400" dirty="0" smtClean="0">
                <a:latin typeface="Calibri" pitchFamily="34" charset="0"/>
              </a:rPr>
              <a:t>x, </a:t>
            </a:r>
            <a:r>
              <a:rPr lang="en-US" sz="2400" dirty="0">
                <a:latin typeface="Calibri" pitchFamily="34" charset="0"/>
              </a:rPr>
              <a:t>with features f(x</a:t>
            </a:r>
            <a:r>
              <a:rPr lang="en-US" sz="2400" dirty="0" smtClean="0">
                <a:latin typeface="Calibri" pitchFamily="34" charset="0"/>
              </a:rPr>
              <a:t>), target value y, and weights w:</a:t>
            </a:r>
            <a:endParaRPr lang="en-US" sz="2400" dirty="0">
              <a:latin typeface="Calibri" pitchFamily="34" charset="0"/>
            </a:endParaRPr>
          </a:p>
        </p:txBody>
      </p:sp>
      <p:sp>
        <p:nvSpPr>
          <p:cNvPr id="22539" name="TextBox 27"/>
          <p:cNvSpPr txBox="1">
            <a:spLocks noChangeArrowheads="1"/>
          </p:cNvSpPr>
          <p:nvPr/>
        </p:nvSpPr>
        <p:spPr bwMode="auto">
          <a:xfrm>
            <a:off x="4724400" y="6015335"/>
            <a:ext cx="1905000" cy="461665"/>
          </a:xfrm>
          <a:prstGeom prst="rect">
            <a:avLst/>
          </a:prstGeom>
          <a:noFill/>
          <a:ln w="9525">
            <a:noFill/>
            <a:miter lim="800000"/>
            <a:headEnd/>
            <a:tailEnd/>
          </a:ln>
        </p:spPr>
        <p:txBody>
          <a:bodyPr>
            <a:spAutoFit/>
          </a:bodyPr>
          <a:lstStyle/>
          <a:p>
            <a:r>
              <a:rPr lang="en-US" sz="2400" dirty="0">
                <a:latin typeface="Calibri" pitchFamily="34" charset="0"/>
              </a:rPr>
              <a:t>“target”</a:t>
            </a:r>
          </a:p>
        </p:txBody>
      </p:sp>
      <p:sp>
        <p:nvSpPr>
          <p:cNvPr id="22540" name="TextBox 28"/>
          <p:cNvSpPr txBox="1">
            <a:spLocks noChangeArrowheads="1"/>
          </p:cNvSpPr>
          <p:nvPr/>
        </p:nvSpPr>
        <p:spPr bwMode="auto">
          <a:xfrm>
            <a:off x="6781800" y="6019800"/>
            <a:ext cx="1905000" cy="461665"/>
          </a:xfrm>
          <a:prstGeom prst="rect">
            <a:avLst/>
          </a:prstGeom>
          <a:noFill/>
          <a:ln w="9525">
            <a:noFill/>
            <a:miter lim="800000"/>
            <a:headEnd/>
            <a:tailEnd/>
          </a:ln>
        </p:spPr>
        <p:txBody>
          <a:bodyPr>
            <a:spAutoFit/>
          </a:bodyPr>
          <a:lstStyle/>
          <a:p>
            <a:r>
              <a:rPr lang="en-US" sz="2400" dirty="0">
                <a:latin typeface="Calibri" pitchFamily="34" charset="0"/>
              </a:rPr>
              <a:t>“prediction”</a:t>
            </a:r>
          </a:p>
        </p:txBody>
      </p:sp>
      <p:pic>
        <p:nvPicPr>
          <p:cNvPr id="13"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7543800" y="2286169"/>
            <a:ext cx="4148098" cy="209211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5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p:bldP spid="17" grpId="0"/>
      <p:bldP spid="22539" grpId="0"/>
      <p:bldP spid="225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2243137"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2243137"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2243137"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2243137"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22415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35" name="Line 8"/>
          <p:cNvSpPr>
            <a:spLocks noChangeShapeType="1"/>
          </p:cNvSpPr>
          <p:nvPr/>
        </p:nvSpPr>
        <p:spPr bwMode="auto">
          <a:xfrm flipV="1">
            <a:off x="2994025"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29924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a:t>
            </a:r>
            <a:endParaRPr lang="en-US" sz="2400">
              <a:cs typeface="Arial" charset="0"/>
            </a:endParaRPr>
          </a:p>
        </p:txBody>
      </p:sp>
      <p:sp>
        <p:nvSpPr>
          <p:cNvPr id="22537" name="Line 10"/>
          <p:cNvSpPr>
            <a:spLocks noChangeShapeType="1"/>
          </p:cNvSpPr>
          <p:nvPr/>
        </p:nvSpPr>
        <p:spPr bwMode="auto">
          <a:xfrm flipV="1">
            <a:off x="3743325"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3741737"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a:t>
            </a:r>
            <a:endParaRPr lang="en-US" sz="2400">
              <a:cs typeface="Arial" charset="0"/>
            </a:endParaRPr>
          </a:p>
        </p:txBody>
      </p:sp>
      <p:sp>
        <p:nvSpPr>
          <p:cNvPr id="22539" name="Line 12"/>
          <p:cNvSpPr>
            <a:spLocks noChangeShapeType="1"/>
          </p:cNvSpPr>
          <p:nvPr/>
        </p:nvSpPr>
        <p:spPr bwMode="auto">
          <a:xfrm flipV="1">
            <a:off x="4502150"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4500562"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6</a:t>
            </a:r>
            <a:endParaRPr lang="en-US" sz="2400">
              <a:cs typeface="Arial" charset="0"/>
            </a:endParaRPr>
          </a:p>
        </p:txBody>
      </p:sp>
      <p:sp>
        <p:nvSpPr>
          <p:cNvPr id="22541" name="Line 14"/>
          <p:cNvSpPr>
            <a:spLocks noChangeShapeType="1"/>
          </p:cNvSpPr>
          <p:nvPr/>
        </p:nvSpPr>
        <p:spPr bwMode="auto">
          <a:xfrm flipV="1">
            <a:off x="5253037"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52514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8</a:t>
            </a:r>
            <a:endParaRPr lang="en-US" sz="2400">
              <a:cs typeface="Arial" charset="0"/>
            </a:endParaRPr>
          </a:p>
        </p:txBody>
      </p:sp>
      <p:sp>
        <p:nvSpPr>
          <p:cNvPr id="22543" name="Line 16"/>
          <p:cNvSpPr>
            <a:spLocks noChangeShapeType="1"/>
          </p:cNvSpPr>
          <p:nvPr/>
        </p:nvSpPr>
        <p:spPr bwMode="auto">
          <a:xfrm flipV="1">
            <a:off x="6011862"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59705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45" name="Line 18"/>
          <p:cNvSpPr>
            <a:spLocks noChangeShapeType="1"/>
          </p:cNvSpPr>
          <p:nvPr/>
        </p:nvSpPr>
        <p:spPr bwMode="auto">
          <a:xfrm flipV="1">
            <a:off x="6762750"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67214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12</a:t>
            </a:r>
            <a:endParaRPr lang="en-US" sz="2400">
              <a:cs typeface="Arial" charset="0"/>
            </a:endParaRPr>
          </a:p>
        </p:txBody>
      </p:sp>
      <p:sp>
        <p:nvSpPr>
          <p:cNvPr id="22547" name="Line 20"/>
          <p:cNvSpPr>
            <a:spLocks noChangeShapeType="1"/>
          </p:cNvSpPr>
          <p:nvPr/>
        </p:nvSpPr>
        <p:spPr bwMode="auto">
          <a:xfrm flipV="1">
            <a:off x="7512050"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74707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14</a:t>
            </a:r>
            <a:endParaRPr lang="en-US" sz="2400">
              <a:cs typeface="Arial" charset="0"/>
            </a:endParaRPr>
          </a:p>
        </p:txBody>
      </p:sp>
      <p:sp>
        <p:nvSpPr>
          <p:cNvPr id="22549" name="Line 22"/>
          <p:cNvSpPr>
            <a:spLocks noChangeShapeType="1"/>
          </p:cNvSpPr>
          <p:nvPr/>
        </p:nvSpPr>
        <p:spPr bwMode="auto">
          <a:xfrm flipV="1">
            <a:off x="8270875"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82296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16</a:t>
            </a:r>
            <a:endParaRPr lang="en-US" sz="2400">
              <a:cs typeface="Arial" charset="0"/>
            </a:endParaRPr>
          </a:p>
        </p:txBody>
      </p:sp>
      <p:sp>
        <p:nvSpPr>
          <p:cNvPr id="22551" name="Line 24"/>
          <p:cNvSpPr>
            <a:spLocks noChangeShapeType="1"/>
          </p:cNvSpPr>
          <p:nvPr/>
        </p:nvSpPr>
        <p:spPr bwMode="auto">
          <a:xfrm flipV="1">
            <a:off x="9021762"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8980487"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18</a:t>
            </a:r>
            <a:endParaRPr lang="en-US" sz="2400">
              <a:cs typeface="Arial" charset="0"/>
            </a:endParaRPr>
          </a:p>
        </p:txBody>
      </p:sp>
      <p:sp>
        <p:nvSpPr>
          <p:cNvPr id="22553" name="Line 26"/>
          <p:cNvSpPr>
            <a:spLocks noChangeShapeType="1"/>
          </p:cNvSpPr>
          <p:nvPr/>
        </p:nvSpPr>
        <p:spPr bwMode="auto">
          <a:xfrm flipV="1">
            <a:off x="9780587"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9739312"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55" name="Line 28"/>
          <p:cNvSpPr>
            <a:spLocks noChangeShapeType="1"/>
          </p:cNvSpPr>
          <p:nvPr/>
        </p:nvSpPr>
        <p:spPr bwMode="auto">
          <a:xfrm>
            <a:off x="2243137"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2057400"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57" name="Line 30"/>
          <p:cNvSpPr>
            <a:spLocks noChangeShapeType="1"/>
          </p:cNvSpPr>
          <p:nvPr/>
        </p:nvSpPr>
        <p:spPr bwMode="auto">
          <a:xfrm>
            <a:off x="2243137"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2057400"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59" name="Line 32"/>
          <p:cNvSpPr>
            <a:spLocks noChangeShapeType="1"/>
          </p:cNvSpPr>
          <p:nvPr/>
        </p:nvSpPr>
        <p:spPr bwMode="auto">
          <a:xfrm>
            <a:off x="2243137"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2125662"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1" name="Line 34"/>
          <p:cNvSpPr>
            <a:spLocks noChangeShapeType="1"/>
          </p:cNvSpPr>
          <p:nvPr/>
        </p:nvSpPr>
        <p:spPr bwMode="auto">
          <a:xfrm>
            <a:off x="2243137"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2165350"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2563" name="Line 36"/>
          <p:cNvSpPr>
            <a:spLocks noChangeShapeType="1"/>
          </p:cNvSpPr>
          <p:nvPr/>
        </p:nvSpPr>
        <p:spPr bwMode="auto">
          <a:xfrm>
            <a:off x="2243137"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2165350"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5</a:t>
            </a:r>
            <a:endParaRPr lang="en-US" sz="2400">
              <a:cs typeface="Arial" charset="0"/>
            </a:endParaRPr>
          </a:p>
        </p:txBody>
      </p:sp>
      <p:sp>
        <p:nvSpPr>
          <p:cNvPr id="22565" name="Line 38"/>
          <p:cNvSpPr>
            <a:spLocks noChangeShapeType="1"/>
          </p:cNvSpPr>
          <p:nvPr/>
        </p:nvSpPr>
        <p:spPr bwMode="auto">
          <a:xfrm>
            <a:off x="2243137"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2098675"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22567" name="Line 40"/>
          <p:cNvSpPr>
            <a:spLocks noChangeShapeType="1"/>
          </p:cNvSpPr>
          <p:nvPr/>
        </p:nvSpPr>
        <p:spPr bwMode="auto">
          <a:xfrm>
            <a:off x="2243137"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2098675"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15</a:t>
            </a:r>
            <a:endParaRPr lang="en-US" sz="2400">
              <a:cs typeface="Arial" charset="0"/>
            </a:endParaRPr>
          </a:p>
        </p:txBody>
      </p:sp>
      <p:sp>
        <p:nvSpPr>
          <p:cNvPr id="22569" name="Line 42"/>
          <p:cNvSpPr>
            <a:spLocks noChangeShapeType="1"/>
          </p:cNvSpPr>
          <p:nvPr/>
        </p:nvSpPr>
        <p:spPr bwMode="auto">
          <a:xfrm>
            <a:off x="2243137"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2098675"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2571" name="Line 44"/>
          <p:cNvSpPr>
            <a:spLocks noChangeShapeType="1"/>
          </p:cNvSpPr>
          <p:nvPr/>
        </p:nvSpPr>
        <p:spPr bwMode="auto">
          <a:xfrm>
            <a:off x="2243137"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2098675"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25</a:t>
            </a:r>
            <a:endParaRPr lang="en-US" sz="2400">
              <a:cs typeface="Arial" charset="0"/>
            </a:endParaRPr>
          </a:p>
        </p:txBody>
      </p:sp>
      <p:sp>
        <p:nvSpPr>
          <p:cNvPr id="22573" name="Line 46"/>
          <p:cNvSpPr>
            <a:spLocks noChangeShapeType="1"/>
          </p:cNvSpPr>
          <p:nvPr/>
        </p:nvSpPr>
        <p:spPr bwMode="auto">
          <a:xfrm>
            <a:off x="2243137"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2098675"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22575" name="Oval 48"/>
          <p:cNvSpPr>
            <a:spLocks noChangeArrowheads="1"/>
          </p:cNvSpPr>
          <p:nvPr/>
        </p:nvSpPr>
        <p:spPr bwMode="auto">
          <a:xfrm>
            <a:off x="2576512"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2576512"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2955925"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2955925"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3335337"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3335337"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3705225"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3705225"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4084637"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4084637"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4464050"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4464050"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4835525"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4835525"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5214937"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5214937"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5594350"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5594350"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5973762"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5973762"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6343650"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6343650"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6724650"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6724650"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7104062"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7104062"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7473950"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7473950"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7853362"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7853362"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8232775"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8232775"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8604250"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8604250"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8983662"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8983662"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9363075"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9363075"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9742487"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9742487"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2613025"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7397750"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2903537" y="2343150"/>
            <a:ext cx="3154363" cy="457200"/>
          </a:xfrm>
          <a:prstGeom prst="rect">
            <a:avLst/>
          </a:prstGeom>
          <a:noFill/>
          <a:ln w="28575" algn="ctr">
            <a:noFill/>
            <a:miter lim="800000"/>
            <a:headEnd/>
            <a:tailEnd/>
          </a:ln>
        </p:spPr>
        <p:txBody>
          <a:bodyPr wrap="none">
            <a:spAutoFit/>
          </a:bodyPr>
          <a:lstStyle/>
          <a:p>
            <a:pPr algn="ctr"/>
            <a:r>
              <a:rPr lang="en-US" sz="2400">
                <a:solidFill>
                  <a:srgbClr val="3333FF"/>
                </a:solidFill>
                <a:cs typeface="Arial" charset="0"/>
              </a:rPr>
              <a:t>Degree 15 polynomial</a:t>
            </a:r>
          </a:p>
        </p:txBody>
      </p:sp>
      <p:sp>
        <p:nvSpPr>
          <p:cNvPr id="2" name="Rectangle 2"/>
          <p:cNvSpPr>
            <a:spLocks noGrp="1" noChangeArrowheads="1"/>
          </p:cNvSpPr>
          <p:nvPr>
            <p:ph type="title"/>
          </p:nvPr>
        </p:nvSpPr>
        <p:spPr/>
        <p:txBody>
          <a:bodyPr/>
          <a:lstStyle/>
          <a:p>
            <a:r>
              <a:rPr lang="en-US" dirty="0" err="1" smtClean="0"/>
              <a:t>Overfitting</a:t>
            </a:r>
            <a:r>
              <a:rPr lang="en-US" dirty="0" smtClean="0"/>
              <a:t>: Why Limiting Capacity Can Help*</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26104" y="1219200"/>
            <a:ext cx="7911192" cy="54864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Review: Passive </a:t>
            </a:r>
            <a:r>
              <a:rPr lang="en-US" dirty="0" smtClean="0"/>
              <a:t>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3482265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Search</a:t>
            </a:r>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590675"/>
            <a:ext cx="5762625" cy="4581525"/>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Policy Search</a:t>
            </a:r>
          </a:p>
        </p:txBody>
      </p:sp>
      <p:sp>
        <p:nvSpPr>
          <p:cNvPr id="1806339" name="Rectangle 3"/>
          <p:cNvSpPr>
            <a:spLocks noGrp="1" noChangeArrowheads="1"/>
          </p:cNvSpPr>
          <p:nvPr>
            <p:ph idx="1"/>
          </p:nvPr>
        </p:nvSpPr>
        <p:spPr/>
        <p:txBody>
          <a:bodyPr/>
          <a:lstStyle/>
          <a:p>
            <a:pPr>
              <a:lnSpc>
                <a:spcPct val="90000"/>
              </a:lnSpc>
            </a:pPr>
            <a:r>
              <a:rPr lang="en-US" sz="2400" dirty="0" smtClean="0"/>
              <a:t>Problem: often the feature-based policies that work well (win games, maximize utilities) aren’t the ones that approximate V / Q best</a:t>
            </a:r>
          </a:p>
          <a:p>
            <a:pPr lvl="1">
              <a:lnSpc>
                <a:spcPct val="90000"/>
              </a:lnSpc>
            </a:pPr>
            <a:r>
              <a:rPr lang="en-US" sz="2000" dirty="0" smtClean="0"/>
              <a:t>E.g. your value functions from project 2 were probably horrible estimates of future rewards, but they still produced good decisions</a:t>
            </a:r>
          </a:p>
          <a:p>
            <a:pPr lvl="1">
              <a:lnSpc>
                <a:spcPct val="90000"/>
              </a:lnSpc>
            </a:pPr>
            <a:r>
              <a:rPr lang="en-US" sz="2000" dirty="0" smtClean="0"/>
              <a:t>Q-learning’s priority: get Q-values close (modeling)</a:t>
            </a:r>
          </a:p>
          <a:p>
            <a:pPr lvl="1">
              <a:lnSpc>
                <a:spcPct val="90000"/>
              </a:lnSpc>
            </a:pPr>
            <a:r>
              <a:rPr lang="en-US" sz="2000" dirty="0" smtClean="0"/>
              <a:t>Action selection priority: get ordering of Q-values right (prediction)</a:t>
            </a:r>
          </a:p>
          <a:p>
            <a:pPr lvl="1">
              <a:lnSpc>
                <a:spcPct val="90000"/>
              </a:lnSpc>
            </a:pPr>
            <a:r>
              <a:rPr lang="en-US" sz="2000" dirty="0" smtClean="0"/>
              <a:t>We’ll see this distinction between modeling and prediction again later in the course</a:t>
            </a:r>
          </a:p>
          <a:p>
            <a:pPr>
              <a:lnSpc>
                <a:spcPct val="90000"/>
              </a:lnSpc>
            </a:pPr>
            <a:endParaRPr lang="en-US" sz="2400" dirty="0" smtClean="0"/>
          </a:p>
          <a:p>
            <a:pPr>
              <a:lnSpc>
                <a:spcPct val="90000"/>
              </a:lnSpc>
            </a:pPr>
            <a:r>
              <a:rPr lang="en-US" sz="2400" dirty="0" smtClean="0"/>
              <a:t>Solution: learn policies that maximize rewards, not the values that predict them</a:t>
            </a:r>
          </a:p>
          <a:p>
            <a:pPr>
              <a:lnSpc>
                <a:spcPct val="90000"/>
              </a:lnSpc>
            </a:pPr>
            <a:endParaRPr lang="en-US" sz="2400" dirty="0" smtClean="0"/>
          </a:p>
          <a:p>
            <a:pPr>
              <a:lnSpc>
                <a:spcPct val="90000"/>
              </a:lnSpc>
            </a:pPr>
            <a:r>
              <a:rPr lang="en-US" sz="2400" dirty="0" smtClean="0"/>
              <a:t>Policy search: start with an ok solution (e.g. Q-learning) then fine-tune by hill climbing on feature weights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63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63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633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63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633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06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Policy Search</a:t>
            </a:r>
          </a:p>
        </p:txBody>
      </p:sp>
      <p:sp>
        <p:nvSpPr>
          <p:cNvPr id="1807363" name="Rectangle 3"/>
          <p:cNvSpPr>
            <a:spLocks noGrp="1" noChangeArrowheads="1"/>
          </p:cNvSpPr>
          <p:nvPr>
            <p:ph idx="1"/>
          </p:nvPr>
        </p:nvSpPr>
        <p:spPr/>
        <p:txBody>
          <a:bodyPr/>
          <a:lstStyle/>
          <a:p>
            <a:r>
              <a:rPr lang="en-US" sz="2800" dirty="0" smtClean="0"/>
              <a:t>Simplest policy search:</a:t>
            </a:r>
          </a:p>
          <a:p>
            <a:pPr lvl="1"/>
            <a:r>
              <a:rPr lang="en-US" sz="2400" dirty="0" smtClean="0"/>
              <a:t>Start with an initial linear value function or Q-function</a:t>
            </a:r>
          </a:p>
          <a:p>
            <a:pPr lvl="1"/>
            <a:r>
              <a:rPr lang="en-US" sz="2400" dirty="0" smtClean="0"/>
              <a:t>Nudge each feature weight up and down and see if your policy is better than before</a:t>
            </a:r>
          </a:p>
          <a:p>
            <a:pPr lvl="1"/>
            <a:endParaRPr lang="en-US" sz="2400" dirty="0" smtClean="0"/>
          </a:p>
          <a:p>
            <a:r>
              <a:rPr lang="en-US" sz="2800" dirty="0" smtClean="0"/>
              <a:t>Problems:</a:t>
            </a:r>
          </a:p>
          <a:p>
            <a:pPr lvl="1"/>
            <a:r>
              <a:rPr lang="en-US" sz="2400" dirty="0" smtClean="0"/>
              <a:t>How do we tell the policy got better?</a:t>
            </a:r>
          </a:p>
          <a:p>
            <a:pPr lvl="1"/>
            <a:r>
              <a:rPr lang="en-US" sz="2400" dirty="0" smtClean="0"/>
              <a:t>Need to run many sample episodes!</a:t>
            </a:r>
          </a:p>
          <a:p>
            <a:pPr lvl="1"/>
            <a:r>
              <a:rPr lang="en-US" sz="2400" dirty="0" smtClean="0"/>
              <a:t>If there are a lot of features, this can be impractical</a:t>
            </a:r>
          </a:p>
          <a:p>
            <a:pPr lvl="1"/>
            <a:endParaRPr lang="en-US" sz="2400" dirty="0" smtClean="0"/>
          </a:p>
          <a:p>
            <a:r>
              <a:rPr lang="en-US" sz="2800" dirty="0" smtClean="0"/>
              <a:t>Better methods exploit </a:t>
            </a:r>
            <a:r>
              <a:rPr lang="en-US" sz="2800" dirty="0" err="1" smtClean="0"/>
              <a:t>lookahead</a:t>
            </a:r>
            <a:r>
              <a:rPr lang="en-US" sz="2800" dirty="0" smtClean="0"/>
              <a:t> structure, sample wisely, change multiple parameters…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7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7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736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0736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7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Policy Search</a:t>
            </a:r>
          </a:p>
        </p:txBody>
      </p:sp>
      <p:pic>
        <p:nvPicPr>
          <p:cNvPr id="2" name="HELICOPTER -- invert.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94610" y="1143000"/>
            <a:ext cx="7963790" cy="5308600"/>
          </a:xfrm>
        </p:spPr>
      </p:pic>
      <p:sp>
        <p:nvSpPr>
          <p:cNvPr id="3" name="TextBox 2"/>
          <p:cNvSpPr txBox="1"/>
          <p:nvPr/>
        </p:nvSpPr>
        <p:spPr>
          <a:xfrm>
            <a:off x="-76200" y="6488668"/>
            <a:ext cx="1447800" cy="369332"/>
          </a:xfrm>
          <a:prstGeom prst="rect">
            <a:avLst/>
          </a:prstGeom>
          <a:noFill/>
        </p:spPr>
        <p:txBody>
          <a:bodyPr wrap="square" rtlCol="0">
            <a:spAutoFit/>
          </a:bodyPr>
          <a:lstStyle/>
          <a:p>
            <a:pPr algn="r"/>
            <a:r>
              <a:rPr lang="en-US" dirty="0" smtClean="0">
                <a:latin typeface="Calibri"/>
                <a:cs typeface="Calibri"/>
              </a:rPr>
              <a:t>[Andrew Ng]</a:t>
            </a:r>
            <a:endParaRPr lang="en-US" dirty="0">
              <a:latin typeface="Calibri"/>
              <a:cs typeface="Calibri"/>
            </a:endParaRPr>
          </a:p>
        </p:txBody>
      </p:sp>
      <p:sp>
        <p:nvSpPr>
          <p:cNvPr id="5" name="TextBox 4"/>
          <p:cNvSpPr txBox="1"/>
          <p:nvPr/>
        </p:nvSpPr>
        <p:spPr>
          <a:xfrm>
            <a:off x="10052585" y="6488668"/>
            <a:ext cx="2139415" cy="369332"/>
          </a:xfrm>
          <a:prstGeom prst="rect">
            <a:avLst/>
          </a:prstGeom>
          <a:noFill/>
        </p:spPr>
        <p:txBody>
          <a:bodyPr wrap="none" rtlCol="0">
            <a:spAutoFit/>
          </a:bodyPr>
          <a:lstStyle/>
          <a:p>
            <a:r>
              <a:rPr lang="en-US" dirty="0">
                <a:solidFill>
                  <a:srgbClr val="FF0000"/>
                </a:solidFill>
                <a:latin typeface="Calibri"/>
                <a:cs typeface="Calibri"/>
              </a:rPr>
              <a:t>[</a:t>
            </a:r>
            <a:r>
              <a:rPr lang="en-US" dirty="0" smtClean="0">
                <a:solidFill>
                  <a:srgbClr val="FF0000"/>
                </a:solidFill>
                <a:latin typeface="Calibri"/>
                <a:cs typeface="Calibri"/>
              </a:rPr>
              <a:t>Video: HELICOPTER]</a:t>
            </a:r>
            <a:endParaRPr lang="en-US" dirty="0">
              <a:solidFill>
                <a:srgbClr val="FF0000"/>
              </a:solidFill>
              <a:latin typeface="Calibri"/>
              <a:cs typeface="Calibri"/>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Direct </a:t>
            </a:r>
            <a:r>
              <a:rPr lang="en-US" dirty="0" smtClean="0"/>
              <a:t>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2453674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138127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2936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150041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  template TPT1  env TPENV1  fore 0  back 16777215  eqnno 1"/>
  <p:tag name="FILENAME" val="TP_tmp"/>
  <p:tag name="ORIGWIDTH" val="42"/>
  <p:tag name="PICTUREFILESIZE" val="3487"/>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a',r',s'',a'',r'',s''''\ldots)  template TPT1  env TPENV1  fore 0  back 16777215  eqnno 1"/>
  <p:tag name="FILENAME" val="TP_tmp"/>
  <p:tag name="ORIGWIDTH" val="142"/>
  <p:tag name="PICTUREFILESIZE" val="693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r + \gamma \max_{a'}Q(s',a')\right] }&#10;\]&#10;\end{document}&#10;"/>
  <p:tag name="FILENAME" val="txp_fig"/>
  <p:tag name="FORMAT" val="png16m"/>
  <p:tag name="RES" val="1200"/>
  <p:tag name="BLEND" val="0"/>
  <p:tag name="TRANSPARENT" val="0"/>
  <p:tag name="TBUG" val="0"/>
  <p:tag name="ALLOWFS" val="0"/>
  <p:tag name="ORIGWIDTH" val="491"/>
  <p:tag name="PICTUREFILESIZE" val="4516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approx r + \gamma \max_{a'}Q(s',a')}&#10;\]&#10;\end{document}&#10;"/>
  <p:tag name="FILENAME" val="txp_fig"/>
  <p:tag name="FORMAT" val="png16m"/>
  <p:tag name="RES" val="1200"/>
  <p:tag name="BLEND" val="0"/>
  <p:tag name="TRANSPARENT" val="0"/>
  <p:tag name="TBUG" val="0"/>
  <p:tag name="ALLOWFS" val="0"/>
  <p:tag name="ORIGWIDTH" val="269"/>
  <p:tag name="PICTUREFILESIZE" val="26948"/>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36.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ack}{f_{DOT}(s,\mbox{NORTH}) = 0.5}&#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236"/>
  <p:tag name="PICTUREFILESIZE" val="16778"/>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ack}{f_{GST}(s,\mbox{NORTH}) = 1.0}&#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232"/>
  <p:tag name="PICTUREFILESIZE" val="16444"/>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r + \gamma \max_{a'} Q(s',a') = -500 + 0}&#10;\]&#10;\end{document}&#10;"/>
  <p:tag name="FILENAME" val="txp_fig"/>
  <p:tag name="FORMAT" val="png16m"/>
  <p:tag name="RES" val="1200"/>
  <p:tag name="BLEND" val="0"/>
  <p:tag name="TRANSPARENT" val="0"/>
  <p:tag name="TBUG" val="0"/>
  <p:tag name="ALLOWFS" val="0"/>
  <p:tag name="ORIGWIDTH" val="301"/>
  <p:tag name="PICTUREFILESIZE" val="2628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 = 4.0 f_{DOT}(s,a) - 1.0 f_{GST}(s,a) }&#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81"/>
  <p:tag name="PICTUREFILESIZE" val="28067"/>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mbox{difference}  = -501}&#10;\]&#10;\end{document}&#10;"/>
  <p:tag name="FILENAME" val="txp_fig"/>
  <p:tag name="FORMAT" val="png16m"/>
  <p:tag name="RES" val="1200"/>
  <p:tag name="BLEND" val="0"/>
  <p:tag name="TRANSPARENT" val="0"/>
  <p:tag name="TBUG" val="0"/>
  <p:tag name="ALLOWFS" val="0"/>
  <p:tag name="ORIGWIDTH" val="179"/>
  <p:tag name="PICTUREFILESIZE" val="10610"/>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w_{DOT} \leftarrow 4.0 + \alpha \left[ -501 \right] 0.5}&#10;\]&#10;\end{document}&#10;"/>
  <p:tag name="FILENAME" val="txp_fig"/>
  <p:tag name="FORMAT" val="png16m"/>
  <p:tag name="RES" val="1200"/>
  <p:tag name="BLEND" val="0"/>
  <p:tag name="TRANSPARENT" val="0"/>
  <p:tag name="TBUG" val="0"/>
  <p:tag name="ALLOWFS" val="0"/>
  <p:tag name="ORIGWIDTH" val="267"/>
  <p:tag name="PICTUREFILESIZE" val="16964"/>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w_{GST} \leftarrow -1.0 + \alpha \left[ -501 \right] 1.0}&#10;\]&#10;\end{document}&#10;"/>
  <p:tag name="FILENAME" val="txp_fig"/>
  <p:tag name="FORMAT" val="png16m"/>
  <p:tag name="RES" val="1200"/>
  <p:tag name="BLEND" val="0"/>
  <p:tag name="TRANSPARENT" val="0"/>
  <p:tag name="TBUG" val="0"/>
  <p:tag name="ALLOWFS" val="0"/>
  <p:tag name="ORIGWIDTH" val="280"/>
  <p:tag name="PICTUREFILESIZE" val="17088"/>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 = 3.0 f_{DOT}(s,a) - 3.0 f_{GST}(s,a) }&#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81"/>
  <p:tag name="PICTUREFILESIZE" val="29242"/>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a = \mbox{NORTH}  template TPT1  env TPENV1  fore 0  back 16777215  eqnno 1"/>
  <p:tag name="FILENAME" val="TP_tmp"/>
  <p:tag name="ORIGWIDTH" val="55"/>
  <p:tag name="PICTUREFILESIZE" val="2985"/>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r = -500  template TPT1  env TPENV1  fore 0  back 16777215  eqnno 1"/>
  <p:tag name="FILENAME" val="TP_tmp"/>
  <p:tag name="ORIGWIDTH" val="42"/>
  <p:tag name="PICTUREFILESIZE" val="2146"/>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mbox{NORTH}) = +1}&#10;\]&#10;\end{document}&#10;"/>
  <p:tag name="FILENAME" val="txp_fig"/>
  <p:tag name="FORMAT" val="png16m"/>
  <p:tag name="RES" val="1200"/>
  <p:tag name="BLEND" val="0"/>
  <p:tag name="TRANSPARENT" val="0"/>
  <p:tag name="TBUG" val="0"/>
  <p:tag name="ALLOWFS" val="0"/>
  <p:tag name="ORIGWIDTH" val="201"/>
  <p:tag name="PICTUREFILESIZE" val="12854"/>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cdot) = 0}&#10;\]&#10;\end{document}&#10;"/>
  <p:tag name="FILENAME" val="txp_fig"/>
  <p:tag name="FORMAT" val="png16m"/>
  <p:tag name="RES" val="1200"/>
  <p:tag name="BLEND" val="0"/>
  <p:tag name="TRANSPARENT" val="0"/>
  <p:tag name="TBUG" val="0"/>
  <p:tag name="ALLOWFS" val="0"/>
  <p:tag name="ORIGWIDTH" val="108"/>
  <p:tag name="PICTUREFILESIZE" val="9124"/>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s'  template TPT1  env TPENV1  fore 0  back 16777215  eqnno 1"/>
  <p:tag name="FILENAME" val="TP_tmp"/>
  <p:tag name="ORIGWIDTH" val="7"/>
  <p:tag name="PICTUREFILESIZE" val="105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s  template TPT1  env TPENV1  fore 0  back 16777215  eqnno 1"/>
  <p:tag name="FILENAME" val="TP_tmp"/>
  <p:tag name="ORIGWIDTH" val="4"/>
  <p:tag name="PICTUREFILESIZE" val="692"/>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7"/>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10;\end{document}&#10;"/>
  <p:tag name="FILENAME" val="txp_fig"/>
  <p:tag name="FORMAT" val="pngmono"/>
  <p:tag name="RES" val="1200"/>
  <p:tag name="BLEND" val="0"/>
  <p:tag name="TRANSPARENT" val="0"/>
  <p:tag name="TBUG" val="0"/>
  <p:tag name="ALLOWFS" val="0"/>
  <p:tag name="ORIGWIDTH" val="12"/>
  <p:tag name="PICTUREFILESIZE" val="1146"/>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hat{y}_i=w_0 + w_1 f_{1}(x) + w_2 f_{2}(x)&#10;\end{eqnarray*}&#10;\end{document}&#10;"/>
  <p:tag name="FILENAME" val="txp_fig"/>
  <p:tag name="FORMAT" val="pngmono"/>
  <p:tag name="RES" val="1200"/>
  <p:tag name="BLEND" val="0"/>
  <p:tag name="TRANSPARENT" val="0"/>
  <p:tag name="TBUG" val="0"/>
  <p:tag name="ALLOWFS" val="0"/>
  <p:tag name="ORIGWIDTH" val="285"/>
  <p:tag name="PICTUREFILESIZE" val="14025"/>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w_0+w_1 f_1(x)$&#10;\end{document}&#10;"/>
  <p:tag name="FILENAME" val="txp_fig"/>
  <p:tag name="FORMAT" val="pngmono"/>
  <p:tag name="RES" val="1200"/>
  <p:tag name="BLEND" val="0"/>
  <p:tag name="TRANSPARENT" val="0"/>
  <p:tag name="TBUG" val="0"/>
  <p:tag name="ALLOWFS" val="0"/>
  <p:tag name="ORIGWIDTH" val="174"/>
  <p:tag name="PICTUREFILESIZE" val="8203"/>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1140"/>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
  <p:tag name="PICTUREFILESIZE" val="934"/>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sum_i\left(y_i - \sum_k w_k f_k(x_i)\right)^2&#10;\end{eqnarray*}&#10;\end{document}&#10;"/>
  <p:tag name="FILENAME" val="txp_fig"/>
  <p:tag name="FORMAT" val="png256"/>
  <p:tag name="RES" val="1200"/>
  <p:tag name="BLEND" val="0"/>
  <p:tag name="TRANSPARENT" val="0"/>
  <p:tag name="TBUG" val="0"/>
  <p:tag name="ALLOWFS" val="0"/>
  <p:tag name="ORIGWIDTH" val="246"/>
  <p:tag name="PICTUREFILESIZE" val="31356"/>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mbox{total error} = \sum_i\left(y_i - \hat{y_i}\right)^2&#10;\end{eqnarray*}&#10;\end{document}&#10;"/>
  <p:tag name="FILENAME" val="txp_fig"/>
  <p:tag name="FORMAT" val="png256"/>
  <p:tag name="RES" val="1200"/>
  <p:tag name="BLEND" val="0"/>
  <p:tag name="TRANSPARENT" val="0"/>
  <p:tag name="TBUG" val="0"/>
  <p:tag name="ALLOWFS" val="0"/>
  <p:tag name="ORIGWIDTH" val="251"/>
  <p:tag name="PICTUREFILESIZE" val="2145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mbox{error}(w) = \frac{1}{2}\left(y - \sum_k w_k f_k(x)  \right)^2&#10;\end{eqnarray*}&#10;\end{document}&#10;"/>
  <p:tag name="FILENAME" val="txp_fig"/>
  <p:tag name="FORMAT" val="png256"/>
  <p:tag name="RES" val="1200"/>
  <p:tag name="BLEND" val="0"/>
  <p:tag name="TRANSPARENT" val="0"/>
  <p:tag name="TBUG" val="0"/>
  <p:tag name="ALLOWFS" val="0"/>
  <p:tag name="ORIGWIDTH" val="313"/>
  <p:tag name="PICTUREFILESIZE" val="37547"/>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frac{\partial \mbox{~error}(w)}{\partial w_m} = - \left(y - \sum_k  w_k f_k(x)\right) f_m(x)&#10;\end{eqnarray*}&#10;\end{document}&#10;"/>
  <p:tag name="FILENAME" val="txp_fig"/>
  <p:tag name="FORMAT" val="png256"/>
  <p:tag name="RES" val="1200"/>
  <p:tag name="BLEND" val="0"/>
  <p:tag name="TRANSPARENT" val="0"/>
  <p:tag name="TBUG" val="0"/>
  <p:tag name="ALLOWFS" val="0"/>
  <p:tag name="ORIGWIDTH" val="387"/>
  <p:tag name="PICTUREFILESIZE" val="46951"/>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w_m \leftarrow w_m + \alpha \left(y - \sum_k w_k f_k(x)  \right) f_m(x)&#10;\end{eqnarray*}&#10;\end{document}&#10;"/>
  <p:tag name="FILENAME" val="txp_fig"/>
  <p:tag name="FORMAT" val="png256"/>
  <p:tag name="RES" val="1200"/>
  <p:tag name="BLEND" val="0"/>
  <p:tag name="TRANSPARENT" val="0"/>
  <p:tag name="TBUG" val="0"/>
  <p:tag name="ALLOWFS" val="0"/>
  <p:tag name="ORIGWIDTH" val="372"/>
  <p:tag name="PICTUREFILESIZE" val="39801"/>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m \leftarrow w_m + \alpha \left[ \textcolor{OliveGreen}{r + \gamma \max_a Q(s',a')} - \textcolor{BrickRed}{Q(s,a)} \right] f_m(s, a)}&#10;\]&#10;\end{document}&#10;"/>
  <p:tag name="FILENAME" val="txp_fig"/>
  <p:tag name="FORMAT" val="png16m"/>
  <p:tag name="RES" val="1200"/>
  <p:tag name="BLEND" val="0"/>
  <p:tag name="TRANSPARENT" val="0"/>
  <p:tag name="TBUG" val="0"/>
  <p:tag name="ALLOWFS" val="0"/>
  <p:tag name="ORIGWIDTH" val="503"/>
  <p:tag name="PICTUREFILESIZE" val="4531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46043</TotalTime>
  <Words>5121</Words>
  <Application>Microsoft Macintosh PowerPoint</Application>
  <PresentationFormat>Widescreen</PresentationFormat>
  <Paragraphs>669</Paragraphs>
  <Slides>53</Slides>
  <Notes>28</Notes>
  <HiddenSlides>5</HiddenSlides>
  <MMClips>10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1" baseType="lpstr">
      <vt:lpstr>Calibri</vt:lpstr>
      <vt:lpstr>Helvetica</vt:lpstr>
      <vt:lpstr>Mangal</vt:lpstr>
      <vt:lpstr>Symbol</vt:lpstr>
      <vt:lpstr>Wingdings</vt:lpstr>
      <vt:lpstr>Arial</vt:lpstr>
      <vt:lpstr>dan-berkeley-nlp-v1</vt:lpstr>
      <vt:lpstr>Photo Editor Photo</vt:lpstr>
      <vt:lpstr>Reinforcement Learning 2</vt:lpstr>
      <vt:lpstr>Review: Reinforcement Learning</vt:lpstr>
      <vt:lpstr>Review: Model-Free Learning</vt:lpstr>
      <vt:lpstr>Review: Passive Reinforcement Learning</vt:lpstr>
      <vt:lpstr>Review: Passive Reinforcement Learning</vt:lpstr>
      <vt:lpstr>Review: Direct Evaluation</vt:lpstr>
      <vt:lpstr>Review: Example: Direct Evaluation</vt:lpstr>
      <vt:lpstr>Review: Problems with Direct Evaluation</vt:lpstr>
      <vt:lpstr>Why Not Use Policy Evaluation?</vt:lpstr>
      <vt:lpstr>Sample-Based Policy Evaluation?</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lpstr>Review: Reinforcement Learning</vt:lpstr>
      <vt:lpstr>The Story So Far: MDPs and RL</vt:lpstr>
      <vt:lpstr>Model-Free Learning</vt:lpstr>
      <vt:lpstr>Q-Learning</vt:lpstr>
      <vt:lpstr>Q-Learning Properties</vt:lpstr>
      <vt:lpstr>Video of Demo Q-Learning Auto Cliff Grid</vt:lpstr>
      <vt:lpstr>Exploration vs. Exploitation</vt:lpstr>
      <vt:lpstr>Video of Demo Q-learning – Manual Exploration – Bridge Grid </vt:lpstr>
      <vt:lpstr>How to Explore?</vt:lpstr>
      <vt:lpstr>Video of Demo Q-learning – Epsilon-Greedy – Crawler </vt:lpstr>
      <vt:lpstr>Exploration Functions</vt:lpstr>
      <vt:lpstr>Video of Demo Q-learning – Exploration Function – Crawler </vt:lpstr>
      <vt:lpstr>Regret</vt:lpstr>
      <vt:lpstr>Approximate Q-Learning</vt:lpstr>
      <vt:lpstr>Generalizing Across States</vt:lpstr>
      <vt:lpstr>Example: Pacman</vt:lpstr>
      <vt:lpstr>Video of Demo Q-Learning Pacman – Tiny – Watch All</vt:lpstr>
      <vt:lpstr>Video of Demo Q-Learning Pacman – Tiny – Silent Train</vt:lpstr>
      <vt:lpstr>Video of Demo Q-Learning Pacman – Tricky – Watch All</vt:lpstr>
      <vt:lpstr>Feature-Based Representations</vt:lpstr>
      <vt:lpstr>Linear Value Functions</vt:lpstr>
      <vt:lpstr>Approximate Q-Learning</vt:lpstr>
      <vt:lpstr>Example: Q-Pacman</vt:lpstr>
      <vt:lpstr>Video of Demo Approximate Q-Learning -- Pacman</vt:lpstr>
      <vt:lpstr>Q-Learning and Least Squares</vt:lpstr>
      <vt:lpstr>Linear Approximation: Regression*</vt:lpstr>
      <vt:lpstr>Optimization: Least Squares*</vt:lpstr>
      <vt:lpstr>Minimizing Error*</vt:lpstr>
      <vt:lpstr>Overfitting: Why Limiting Capacity Can Help*</vt:lpstr>
      <vt:lpstr>Policy Search</vt:lpstr>
      <vt:lpstr>Policy Search</vt:lpstr>
      <vt:lpstr>Policy Search</vt:lpstr>
      <vt:lpstr>Policy Search</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3023</cp:revision>
  <cp:lastPrinted>2014-02-25T20:18:13Z</cp:lastPrinted>
  <dcterms:created xsi:type="dcterms:W3CDTF">2004-08-27T04:16:05Z</dcterms:created>
  <dcterms:modified xsi:type="dcterms:W3CDTF">2018-10-16T13:56:28Z</dcterms:modified>
</cp:coreProperties>
</file>